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60" r:id="rId2"/>
    <p:sldId id="261" r:id="rId3"/>
    <p:sldId id="262" r:id="rId4"/>
  </p:sldIdLst>
  <p:sldSz cx="6858000" cy="9906000" type="A4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F49"/>
    <a:srgbClr val="CC0066"/>
    <a:srgbClr val="494949"/>
    <a:srgbClr val="454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64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041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026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506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 (3)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pic" idx="2"/>
          </p:nvPr>
        </p:nvSpPr>
        <p:spPr>
          <a:xfrm>
            <a:off x="95261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pic" idx="3"/>
          </p:nvPr>
        </p:nvSpPr>
        <p:spPr>
          <a:xfrm>
            <a:off x="3020284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pic" idx="4"/>
          </p:nvPr>
        </p:nvSpPr>
        <p:spPr>
          <a:xfrm>
            <a:off x="508794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276482" y="9447389"/>
            <a:ext cx="301467" cy="788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rgbClr val="9197A0"/>
                </a:solidFill>
                <a:ea typeface="Calibri"/>
                <a:cs typeface="Calibri"/>
                <a:sym typeface="Calibri"/>
              </a:rPr>
              <a:pPr>
                <a:buSzPct val="25000"/>
              </a:pPr>
              <a:t>‹#›</a:t>
            </a:fld>
            <a:endParaRPr lang="en-US" sz="900">
              <a:solidFill>
                <a:srgbClr val="9197A0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170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46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408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018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273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987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620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814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21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130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943" y="181621"/>
            <a:ext cx="908774" cy="8877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453" y="181621"/>
            <a:ext cx="790757" cy="88776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706" y="1500884"/>
            <a:ext cx="5259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cs typeface="B Mitra" panose="00000400000000000000" pitchFamily="2" charset="-78"/>
              </a:rPr>
              <a:t>گزارش </a:t>
            </a:r>
            <a:r>
              <a:rPr lang="fa-IR" sz="2000" b="1" dirty="0" smtClean="0">
                <a:cs typeface="B Mitra" panose="00000400000000000000" pitchFamily="2" charset="-78"/>
              </a:rPr>
              <a:t>عملکـــرد</a:t>
            </a:r>
            <a:r>
              <a:rPr lang="fa-IR" sz="2000" b="1" dirty="0">
                <a:cs typeface="B Mitra" panose="00000400000000000000" pitchFamily="2" charset="-78"/>
              </a:rPr>
              <a:t> </a:t>
            </a:r>
            <a:r>
              <a:rPr lang="fa-IR" sz="2000" b="1" dirty="0" smtClean="0">
                <a:cs typeface="B Mitra" panose="00000400000000000000" pitchFamily="2" charset="-78"/>
              </a:rPr>
              <a:t>انجمن در حوزه </a:t>
            </a:r>
            <a:r>
              <a:rPr lang="fa-IR" sz="3200" b="1" dirty="0" smtClean="0">
                <a:solidFill>
                  <a:srgbClr val="132F49"/>
                </a:solidFill>
                <a:cs typeface="B Mitra" panose="00000400000000000000" pitchFamily="2" charset="-78"/>
              </a:rPr>
              <a:t>نشر کتاب</a:t>
            </a:r>
            <a:endParaRPr lang="fa-IR" sz="3200" b="1" dirty="0">
              <a:solidFill>
                <a:srgbClr val="132F49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sz="20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2000" b="1" dirty="0" smtClean="0">
                <a:solidFill>
                  <a:srgbClr val="132F49"/>
                </a:solidFill>
                <a:cs typeface="B Mitra" panose="00000400000000000000" pitchFamily="2" charset="-78"/>
              </a:rPr>
              <a:t>...............</a:t>
            </a:r>
            <a:endParaRPr lang="en-US" sz="2000" b="1" dirty="0" smtClean="0">
              <a:solidFill>
                <a:srgbClr val="132F49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sz="2000" b="1" dirty="0" smtClean="0">
                <a:cs typeface="B Mitra" panose="00000400000000000000" pitchFamily="2" charset="-78"/>
              </a:rPr>
              <a:t>دوازدهمین جشنواره </a:t>
            </a:r>
            <a:r>
              <a:rPr lang="fa-IR" sz="2000" b="1" dirty="0" smtClean="0">
                <a:cs typeface="B Mitra" panose="00000400000000000000" pitchFamily="2" charset="-78"/>
              </a:rPr>
              <a:t>دانشگاهی حرکت</a:t>
            </a:r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57" y="211601"/>
            <a:ext cx="1109893" cy="94106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58011" y="294468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3" y="4407108"/>
            <a:ext cx="6858000" cy="409231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3475499"/>
            <a:ext cx="6852817" cy="598495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0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کتاب .......</a:t>
            </a:r>
            <a:endParaRPr lang="en-US" sz="20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649" y="8499425"/>
            <a:ext cx="1999068" cy="126075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02" y="4154113"/>
            <a:ext cx="6852498" cy="6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3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92" y="192740"/>
            <a:ext cx="6858000" cy="122780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4327" y="9197654"/>
            <a:ext cx="4946760" cy="45719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20" name="8-Point Star 19"/>
          <p:cNvSpPr/>
          <p:nvPr/>
        </p:nvSpPr>
        <p:spPr>
          <a:xfrm>
            <a:off x="327127" y="8969054"/>
            <a:ext cx="457200" cy="457200"/>
          </a:xfrm>
          <a:prstGeom prst="star8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1</a:t>
            </a:r>
            <a:endParaRPr lang="fa-IR" b="1" dirty="0">
              <a:cs typeface="B Zar" panose="00000400000000000000" pitchFamily="2" charset="-78"/>
            </a:endParaRPr>
          </a:p>
        </p:txBody>
      </p:sp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460672" y="409231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42645" y="803161"/>
            <a:ext cx="4486656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گزارش عملکـــرد انجمن در حوزه نشر کتاب</a:t>
            </a:r>
          </a:p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انجمن علمی- دانشجویی </a:t>
            </a:r>
            <a:r>
              <a:rPr lang="fa-IR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نام انجمن علمی</a:t>
            </a:r>
            <a:endParaRPr lang="fa-IR" sz="1600" b="1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دوازدهمین</a:t>
            </a:r>
            <a:r>
              <a:rPr lang="fa-IR" sz="1600" b="1" dirty="0" smtClean="0">
                <a:cs typeface="B Nazanin" panose="00000400000000000000" pitchFamily="2" charset="-78"/>
              </a:rPr>
              <a:t> </a:t>
            </a:r>
            <a:r>
              <a:rPr lang="fa-IR" sz="1600" b="1" dirty="0" smtClean="0">
                <a:cs typeface="B Nazanin" panose="00000400000000000000" pitchFamily="2" charset="-78"/>
              </a:rPr>
              <a:t>جشنواره </a:t>
            </a:r>
            <a:r>
              <a:rPr lang="fa-IR" sz="1600" b="1" dirty="0">
                <a:cs typeface="B Nazanin" panose="00000400000000000000" pitchFamily="2" charset="-78"/>
              </a:rPr>
              <a:t>دانشگاهی حرکت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83" y="1801837"/>
            <a:ext cx="6852817" cy="547144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کتاب .......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2443961"/>
            <a:ext cx="6852817" cy="67014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just" rtl="1">
              <a:lnSpc>
                <a:spcPct val="150000"/>
              </a:lnSpc>
            </a:pPr>
            <a:endParaRPr lang="en-US" sz="2000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966974" y="6028678"/>
            <a:ext cx="12330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600" b="1" i="0" u="none" strike="noStrike" cap="none" normalizeH="0" baseline="0" dirty="0" smtClean="0">
                <a:ln>
                  <a:noFill/>
                </a:ln>
                <a:solidFill>
                  <a:srgbClr val="494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شناسنامه کتاب</a:t>
            </a:r>
            <a:endParaRPr kumimoji="0" lang="en-US" altLang="fa-IR" sz="400" b="0" i="0" u="none" strike="noStrike" cap="none" normalizeH="0" baseline="0" dirty="0" smtClean="0">
              <a:ln>
                <a:noFill/>
              </a:ln>
              <a:solidFill>
                <a:srgbClr val="494949"/>
              </a:solidFill>
              <a:effectLst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8278" y="8167703"/>
            <a:ext cx="5776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………………………………………………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5204195" y="7784812"/>
            <a:ext cx="917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600" b="1" i="0" u="none" strike="noStrike" cap="none" normalizeH="0" baseline="0" dirty="0" smtClean="0">
                <a:ln>
                  <a:noFill/>
                </a:ln>
                <a:solidFill>
                  <a:srgbClr val="45454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توضیحات:</a:t>
            </a:r>
            <a:endParaRPr kumimoji="0" lang="en-US" altLang="fa-IR" sz="400" b="0" i="0" u="none" strike="noStrike" cap="none" normalizeH="0" baseline="0" dirty="0" smtClean="0">
              <a:ln>
                <a:noFill/>
              </a:ln>
              <a:solidFill>
                <a:srgbClr val="454545"/>
              </a:solidFill>
              <a:effectLst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270730"/>
              </p:ext>
            </p:extLst>
          </p:nvPr>
        </p:nvGraphicFramePr>
        <p:xfrm>
          <a:off x="516693" y="6587588"/>
          <a:ext cx="5707845" cy="1026261"/>
        </p:xfrm>
        <a:graphic>
          <a:graphicData uri="http://schemas.openxmlformats.org/drawingml/2006/table">
            <a:tbl>
              <a:tblPr rtl="1" firstRow="1" firstCol="1" bandRow="1">
                <a:tableStyleId>{D03447BB-5D67-496B-8E87-E561075AD55C}</a:tableStyleId>
              </a:tblPr>
              <a:tblGrid>
                <a:gridCol w="1141569"/>
                <a:gridCol w="1141569"/>
                <a:gridCol w="1141569"/>
                <a:gridCol w="1141569"/>
                <a:gridCol w="1141569"/>
              </a:tblGrid>
              <a:tr h="3477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نوع اثر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 smtClean="0">
                          <a:effectLst/>
                        </a:rPr>
                        <a:t>تاریخ اخذ مجوز 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تاریخ انتشار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ناشر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متوسط تیراژ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</a:tr>
              <a:tr h="6785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انتخاب کنید.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</a:tr>
            </a:tbl>
          </a:graphicData>
        </a:graphic>
      </p:graphicFrame>
      <p:sp>
        <p:nvSpPr>
          <p:cNvPr id="24" name="Shape 512"/>
          <p:cNvSpPr>
            <a:spLocks noGrp="1"/>
          </p:cNvSpPr>
          <p:nvPr>
            <p:ph type="pic" idx="2"/>
          </p:nvPr>
        </p:nvSpPr>
        <p:spPr>
          <a:xfrm>
            <a:off x="925853" y="2908802"/>
            <a:ext cx="4903448" cy="2915143"/>
          </a:xfrm>
          <a:prstGeom prst="roundRect">
            <a:avLst>
              <a:gd name="adj" fmla="val 820"/>
            </a:avLst>
          </a:prstGeom>
          <a:solidFill>
            <a:srgbClr val="454D57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974" y="8604781"/>
            <a:ext cx="1999068" cy="126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12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92" y="192740"/>
            <a:ext cx="6858000" cy="122780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74619" y="9179215"/>
            <a:ext cx="5284033" cy="45719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20" name="8-Point Star 19"/>
          <p:cNvSpPr/>
          <p:nvPr/>
        </p:nvSpPr>
        <p:spPr>
          <a:xfrm>
            <a:off x="217419" y="8950615"/>
            <a:ext cx="457200" cy="457200"/>
          </a:xfrm>
          <a:prstGeom prst="star8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 smtClean="0">
                <a:solidFill>
                  <a:srgbClr val="FFFF00"/>
                </a:solidFill>
                <a:cs typeface="B Titr" panose="00000700000000000000" pitchFamily="2" charset="-78"/>
              </a:rPr>
              <a:t> </a:t>
            </a:r>
            <a:endParaRPr lang="fa-IR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460672" y="409231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21" name="Rectangle 20"/>
          <p:cNvSpPr/>
          <p:nvPr/>
        </p:nvSpPr>
        <p:spPr>
          <a:xfrm>
            <a:off x="0" y="1368325"/>
            <a:ext cx="6852817" cy="467199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کتاب .......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1894857"/>
            <a:ext cx="6852817" cy="67014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297253" y="2357786"/>
            <a:ext cx="13227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2400" b="1" i="0" u="none" strike="noStrike" cap="none" normalizeH="0" baseline="0" dirty="0" smtClean="0">
                <a:ln>
                  <a:noFill/>
                </a:ln>
                <a:solidFill>
                  <a:srgbClr val="132F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نویسندگان</a:t>
            </a:r>
            <a:endParaRPr kumimoji="0" lang="en-US" altLang="fa-IR" sz="700" b="0" i="0" u="none" strike="noStrike" cap="none" normalizeH="0" baseline="0" dirty="0" smtClean="0">
              <a:ln>
                <a:noFill/>
              </a:ln>
              <a:solidFill>
                <a:srgbClr val="132F49"/>
              </a:solidFill>
              <a:effectLst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390379"/>
              </p:ext>
            </p:extLst>
          </p:nvPr>
        </p:nvGraphicFramePr>
        <p:xfrm>
          <a:off x="467870" y="2928430"/>
          <a:ext cx="5915024" cy="2463930"/>
        </p:xfrm>
        <a:graphic>
          <a:graphicData uri="http://schemas.openxmlformats.org/drawingml/2006/table">
            <a:tbl>
              <a:tblPr rtl="1" firstRow="1" firstCol="1" bandRow="1">
                <a:tableStyleId>{616DA210-FB5B-4158-B5E0-FEB733F419BA}</a:tableStyleId>
              </a:tblPr>
              <a:tblGrid>
                <a:gridCol w="1970886"/>
                <a:gridCol w="1972069"/>
                <a:gridCol w="1972069"/>
              </a:tblGrid>
              <a:tr h="458227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نویسندگان (به ترتیب)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685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نام و نام خانوادگی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مقطع / درجه علمی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مسئولیت در انجمن علمی (درصورتيكه اثر توسط انجمن ارائه شده است)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42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[نام و نام خانوادگی نویسنده اول]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[انتخاب کنید.]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[مسئولیت]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42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[نام و نام خانوادگی نویسنده دوم]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[انتخاب کنید.]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[مسئولیت]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42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[نام و نام خانوادگی نویسنده سوم]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[انتخاب کنید.]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[مسئولیت]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42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4572696" y="5674126"/>
            <a:ext cx="20473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2400" b="1" i="0" u="none" strike="noStrike" cap="none" normalizeH="0" baseline="0" dirty="0" smtClean="0">
                <a:ln>
                  <a:noFill/>
                </a:ln>
                <a:solidFill>
                  <a:srgbClr val="132F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سوابق و افتخارات</a:t>
            </a:r>
            <a:endParaRPr kumimoji="0" lang="en-US" altLang="fa-IR" sz="700" b="0" i="0" u="none" strike="noStrike" cap="none" normalizeH="0" baseline="0" dirty="0" smtClean="0">
              <a:ln>
                <a:noFill/>
              </a:ln>
              <a:solidFill>
                <a:srgbClr val="132F49"/>
              </a:solidFill>
              <a:effectLst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870808"/>
              </p:ext>
            </p:extLst>
          </p:nvPr>
        </p:nvGraphicFramePr>
        <p:xfrm>
          <a:off x="515872" y="6410299"/>
          <a:ext cx="5915024" cy="1888161"/>
        </p:xfrm>
        <a:graphic>
          <a:graphicData uri="http://schemas.openxmlformats.org/drawingml/2006/table">
            <a:tbl>
              <a:tblPr rtl="1" firstRow="1" firstCol="1" bandRow="1">
                <a:tableStyleId>{616DA210-FB5B-4158-B5E0-FEB733F419BA}</a:tableStyleId>
              </a:tblPr>
              <a:tblGrid>
                <a:gridCol w="1970886"/>
                <a:gridCol w="1972069"/>
                <a:gridCol w="1972069"/>
              </a:tblGrid>
              <a:tr h="40446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مقام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عنوان جشنواره، مسابقه و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توضیحات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410654" y="349646"/>
            <a:ext cx="4486656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گزارش عملکـــرد انجمن در حوزه نشر کتاب</a:t>
            </a:r>
          </a:p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انجمن علمی- دانشجویی </a:t>
            </a:r>
            <a:r>
              <a:rPr lang="fa-IR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نام انجمن علمی</a:t>
            </a:r>
            <a:endParaRPr lang="fa-IR" sz="1600" b="1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دوازدهمین</a:t>
            </a:r>
            <a:r>
              <a:rPr lang="fa-IR" sz="1600" b="1" dirty="0" smtClean="0">
                <a:cs typeface="B Nazanin" panose="00000400000000000000" pitchFamily="2" charset="-78"/>
              </a:rPr>
              <a:t> </a:t>
            </a:r>
            <a:r>
              <a:rPr lang="fa-IR" sz="1600" b="1" dirty="0" smtClean="0">
                <a:cs typeface="B Nazanin" panose="00000400000000000000" pitchFamily="2" charset="-78"/>
              </a:rPr>
              <a:t>جشنواره </a:t>
            </a:r>
            <a:r>
              <a:rPr lang="fa-IR" sz="1600" b="1" dirty="0">
                <a:cs typeface="B Nazanin" panose="00000400000000000000" pitchFamily="2" charset="-78"/>
              </a:rPr>
              <a:t>دانشگاهی حرکت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974" y="8604781"/>
            <a:ext cx="1999068" cy="126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2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163</Words>
  <Application>Microsoft Office PowerPoint</Application>
  <PresentationFormat>A4 Paper (210x297 mm)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B Mitra</vt:lpstr>
      <vt:lpstr>B Nazanin</vt:lpstr>
      <vt:lpstr>B Titr</vt:lpstr>
      <vt:lpstr>B Zar</vt:lpstr>
      <vt:lpstr>Calibri</vt:lpstr>
      <vt:lpstr>Calibri Light</vt:lpstr>
      <vt:lpstr>Helvetica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Ms_Javadi</cp:lastModifiedBy>
  <cp:revision>17</cp:revision>
  <dcterms:created xsi:type="dcterms:W3CDTF">2017-06-12T07:22:58Z</dcterms:created>
  <dcterms:modified xsi:type="dcterms:W3CDTF">2022-07-16T04:45:53Z</dcterms:modified>
</cp:coreProperties>
</file>