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60" r:id="rId2"/>
    <p:sldId id="273" r:id="rId3"/>
    <p:sldId id="272" r:id="rId4"/>
    <p:sldId id="268" r:id="rId5"/>
    <p:sldId id="263" r:id="rId6"/>
    <p:sldId id="271" r:id="rId7"/>
    <p:sldId id="269" r:id="rId8"/>
    <p:sldId id="267" r:id="rId9"/>
    <p:sldId id="274" r:id="rId10"/>
  </p:sldIdLst>
  <p:sldSz cx="6858000" cy="9906000" type="A4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0000FF"/>
    <a:srgbClr val="F53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3" autoAdjust="0"/>
    <p:restoredTop sz="94660"/>
  </p:normalViewPr>
  <p:slideViewPr>
    <p:cSldViewPr snapToGrid="0">
      <p:cViewPr varScale="1">
        <p:scale>
          <a:sx n="64" d="100"/>
          <a:sy n="64" d="100"/>
        </p:scale>
        <p:origin x="2640" y="8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041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0263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5066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170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146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4085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018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273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987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6201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814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621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5EAE-8C89-48AB-9335-12C0864E618B}" type="datetimeFigureOut">
              <a:rPr lang="fa-IR" smtClean="0"/>
              <a:t>19/01/1447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130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888" y="78283"/>
            <a:ext cx="790758" cy="7724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234" y="118306"/>
            <a:ext cx="680014" cy="76343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3215923"/>
            <a:ext cx="6858000" cy="400110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en-US" sz="2000" dirty="0"/>
          </a:p>
        </p:txBody>
      </p:sp>
      <p:sp>
        <p:nvSpPr>
          <p:cNvPr id="14" name="Rectangle 13"/>
          <p:cNvSpPr/>
          <p:nvPr/>
        </p:nvSpPr>
        <p:spPr>
          <a:xfrm>
            <a:off x="61354" y="60719"/>
            <a:ext cx="813917" cy="59030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</a:t>
            </a:r>
            <a:r>
              <a:rPr lang="fa-IR" sz="1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 </a:t>
            </a:r>
            <a:r>
              <a:rPr lang="fa-IR" sz="140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انجمن</a:t>
            </a:r>
            <a:endParaRPr lang="en-US" sz="140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71" y="1423"/>
            <a:ext cx="950674" cy="80606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183" y="3779684"/>
            <a:ext cx="6852817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E1A2A7E-30A9-458C-B4B4-223F0277C9E6}"/>
              </a:ext>
            </a:extLst>
          </p:cNvPr>
          <p:cNvSpPr/>
          <p:nvPr/>
        </p:nvSpPr>
        <p:spPr>
          <a:xfrm>
            <a:off x="429909" y="1875885"/>
            <a:ext cx="59981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فناوری و نوآوری اجتماعی </a:t>
            </a:r>
          </a:p>
          <a:p>
            <a:pPr algn="ctr"/>
            <a:r>
              <a:rPr lang="fa-IR" sz="20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2000" b="1" dirty="0">
                <a:solidFill>
                  <a:schemeClr val="accent2"/>
                </a:solidFill>
                <a:cs typeface="B Mitra" panose="00000400000000000000" pitchFamily="2" charset="-78"/>
              </a:rPr>
              <a:t>...............</a:t>
            </a:r>
            <a:endParaRPr lang="en-US" sz="2000" b="1" dirty="0">
              <a:solidFill>
                <a:schemeClr val="accent2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sz="2000" b="1" dirty="0" smtClean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 </a:t>
            </a:r>
            <a:r>
              <a:rPr lang="fa-IR" sz="2000" b="1" dirty="0">
                <a:cs typeface="B Mitra" panose="00000400000000000000" pitchFamily="2" charset="-78"/>
              </a:rPr>
              <a:t>جشنواره دانشگاهی حرکت</a:t>
            </a:r>
            <a:endParaRPr lang="en-US" sz="2000" dirty="0"/>
          </a:p>
        </p:txBody>
      </p:sp>
      <p:pic>
        <p:nvPicPr>
          <p:cNvPr id="1033" name="Picture 9" descr="What is Digital Innovation and How do you Achieve it?">
            <a:extLst>
              <a:ext uri="{FF2B5EF4-FFF2-40B4-BE49-F238E27FC236}">
                <a16:creationId xmlns:a16="http://schemas.microsoft.com/office/drawing/2014/main" xmlns="" id="{26425349-97CA-4649-9042-31C9F25E2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32" y="3846698"/>
            <a:ext cx="6438792" cy="33612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26E3988F-0615-4872-BE37-DF886C86D1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218577">
            <a:off x="1604857" y="7898120"/>
            <a:ext cx="2231918" cy="2045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FF2C4DE-A12D-4B02-A2B2-B2370086CB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54" y="7070695"/>
            <a:ext cx="2093925" cy="19188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BF0D450-7029-4E5B-9E30-36F143DC6B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4583" y="7834894"/>
            <a:ext cx="2231918" cy="2045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635C390C-49B0-4465-BFA9-11CB49AAED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63759">
            <a:off x="4483282" y="7076117"/>
            <a:ext cx="2231918" cy="2045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AutoShape 2" descr="Building Trust to Successfully Drive Digital Transformation - Fujitsu  Technology and Service Vision : Fujitsu New Zealand">
            <a:extLst>
              <a:ext uri="{FF2B5EF4-FFF2-40B4-BE49-F238E27FC236}">
                <a16:creationId xmlns:a16="http://schemas.microsoft.com/office/drawing/2014/main" xmlns="" id="{A9A51568-8281-46FA-AF32-C59DC9A115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76600" y="4800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700" y="134708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23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211601"/>
            <a:ext cx="908774" cy="8877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270" y="181621"/>
            <a:ext cx="790757" cy="88776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90371" y="324448"/>
            <a:ext cx="792609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86675" y="1292988"/>
            <a:ext cx="59981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فناوری و نوآوری اجتماعی </a:t>
            </a:r>
          </a:p>
          <a:p>
            <a:pPr algn="ctr"/>
            <a:r>
              <a:rPr lang="fa-IR" sz="20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2000" b="1" dirty="0">
                <a:solidFill>
                  <a:schemeClr val="accent2"/>
                </a:solidFill>
                <a:cs typeface="B Mitra" panose="00000400000000000000" pitchFamily="2" charset="-78"/>
              </a:rPr>
              <a:t>...............</a:t>
            </a:r>
            <a:endParaRPr lang="en-US" sz="2000" b="1" dirty="0">
              <a:solidFill>
                <a:schemeClr val="accent2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sz="2000" b="1" dirty="0" smtClean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 </a:t>
            </a:r>
            <a:r>
              <a:rPr lang="fa-IR" sz="2000" b="1" dirty="0">
                <a:cs typeface="B Mitra" panose="00000400000000000000" pitchFamily="2" charset="-78"/>
              </a:rPr>
              <a:t>جشنواره دانشگاهی حرکت</a:t>
            </a:r>
            <a:endParaRPr lang="en-US" sz="2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283586"/>
            <a:ext cx="1109893" cy="941062"/>
          </a:xfrm>
          <a:prstGeom prst="rect">
            <a:avLst/>
          </a:prstGeom>
        </p:spPr>
      </p:pic>
      <p:sp>
        <p:nvSpPr>
          <p:cNvPr id="15" name="8-Point Star 14"/>
          <p:cNvSpPr/>
          <p:nvPr/>
        </p:nvSpPr>
        <p:spPr>
          <a:xfrm>
            <a:off x="196283" y="9174295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l">
              <a:lnSpc>
                <a:spcPct val="150000"/>
              </a:lnSpc>
            </a:pPr>
            <a:r>
              <a:rPr lang="fa-IR" sz="2000" b="1" dirty="0">
                <a:solidFill>
                  <a:srgbClr val="FFFF00"/>
                </a:solidFill>
                <a:cs typeface="B Mitra" panose="00000400000000000000" pitchFamily="2" charset="-78"/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69249" y="9509085"/>
            <a:ext cx="4077905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26064" y="2656164"/>
            <a:ext cx="6867239" cy="455501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فهرست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896" y="3581186"/>
            <a:ext cx="6619766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1">
              <a:lnSpc>
                <a:spcPct val="150000"/>
              </a:lnSpc>
            </a:pPr>
            <a:r>
              <a:rPr lang="fa-IR" sz="2000" b="1" dirty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عنوان برنامه ...........................................................................صفحه.</a:t>
            </a:r>
          </a:p>
          <a:p>
            <a:pPr marL="266701">
              <a:lnSpc>
                <a:spcPct val="150000"/>
              </a:lnSpc>
            </a:pPr>
            <a:endParaRPr lang="en-US" sz="2000" b="1" dirty="0">
              <a:solidFill>
                <a:schemeClr val="tx2">
                  <a:lumMod val="75000"/>
                </a:schemeClr>
              </a:solidFill>
              <a:cs typeface="B Mitr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7896" y="3163903"/>
            <a:ext cx="6852817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913" y="8570806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59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249654" y="272770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1" name="Rectangle 20"/>
          <p:cNvSpPr/>
          <p:nvPr/>
        </p:nvSpPr>
        <p:spPr>
          <a:xfrm>
            <a:off x="5183" y="2115283"/>
            <a:ext cx="6852817" cy="49272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</a:p>
        </p:txBody>
      </p:sp>
      <p:sp>
        <p:nvSpPr>
          <p:cNvPr id="22" name="Rectangle 21"/>
          <p:cNvSpPr/>
          <p:nvPr/>
        </p:nvSpPr>
        <p:spPr>
          <a:xfrm>
            <a:off x="-10006" y="2639304"/>
            <a:ext cx="6852817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397566" y="2768901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1499280" y="2693451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62947" y="2833791"/>
            <a:ext cx="18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تاریخ برگزاری: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211486" y="2754229"/>
            <a:ext cx="18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تعداد مخاطبان: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196282" y="3547854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معرفی برنامه  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0006" y="3408074"/>
            <a:ext cx="6868006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50" name="Shape 537"/>
          <p:cNvSpPr>
            <a:spLocks noGrp="1"/>
          </p:cNvSpPr>
          <p:nvPr>
            <p:ph type="pic" idx="2"/>
          </p:nvPr>
        </p:nvSpPr>
        <p:spPr>
          <a:xfrm>
            <a:off x="3254066" y="4500170"/>
            <a:ext cx="3045056" cy="40567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5" name="TextBox 64"/>
          <p:cNvSpPr txBox="1"/>
          <p:nvPr/>
        </p:nvSpPr>
        <p:spPr>
          <a:xfrm>
            <a:off x="460672" y="4067949"/>
            <a:ext cx="27561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………………………………………..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63" y="181426"/>
            <a:ext cx="1078691" cy="914606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813822" y="9446098"/>
            <a:ext cx="3872477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44" name="8-Point Star 43"/>
          <p:cNvSpPr/>
          <p:nvPr/>
        </p:nvSpPr>
        <p:spPr>
          <a:xfrm>
            <a:off x="196282" y="9110144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rgbClr val="FFFF00"/>
                </a:solidFill>
                <a:cs typeface="B Mitra" panose="00000400000000000000" pitchFamily="2" charset="-78"/>
              </a:rPr>
              <a:t>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ACE1B9CC-4023-4459-B86A-A4083D9E67ED}"/>
              </a:ext>
            </a:extLst>
          </p:cNvPr>
          <p:cNvSpPr txBox="1"/>
          <p:nvPr/>
        </p:nvSpPr>
        <p:spPr>
          <a:xfrm>
            <a:off x="2669972" y="2735528"/>
            <a:ext cx="18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شناسه فعالیت :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Mitra" panose="00000400000000000000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760C5795-2CC1-4668-AA67-D20D76667CFD}"/>
              </a:ext>
            </a:extLst>
          </p:cNvPr>
          <p:cNvSpPr/>
          <p:nvPr/>
        </p:nvSpPr>
        <p:spPr>
          <a:xfrm>
            <a:off x="545424" y="950838"/>
            <a:ext cx="59981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فناوری و نوآوری اجتماعی </a:t>
            </a:r>
          </a:p>
          <a:p>
            <a:pPr algn="ctr"/>
            <a:r>
              <a:rPr lang="fa-IR" sz="20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2000" b="1" dirty="0">
                <a:solidFill>
                  <a:schemeClr val="accent2"/>
                </a:solidFill>
                <a:cs typeface="B Mitra" panose="00000400000000000000" pitchFamily="2" charset="-78"/>
              </a:rPr>
              <a:t>...............</a:t>
            </a:r>
            <a:endParaRPr lang="en-US" sz="2000" b="1" dirty="0">
              <a:solidFill>
                <a:schemeClr val="accent2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sz="2000" b="1" dirty="0" smtClean="0">
                <a:cs typeface="B Mitra" panose="00000400000000000000" pitchFamily="2" charset="-78"/>
              </a:rPr>
              <a:t>جشنواره </a:t>
            </a:r>
            <a:r>
              <a:rPr lang="fa-IR" sz="2000" b="1" dirty="0">
                <a:cs typeface="B Mitra" panose="00000400000000000000" pitchFamily="2" charset="-78"/>
              </a:rPr>
              <a:t>دانشگاهی حرکت</a:t>
            </a:r>
            <a:endParaRPr lang="en-US" sz="2000" dirty="0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187" y="8699022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90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1" grpId="0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38149" y="2070630"/>
            <a:ext cx="6867239" cy="470708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  <a:endParaRPr lang="en-US" sz="20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8149" y="2600489"/>
            <a:ext cx="6867239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47225" y="2801973"/>
            <a:ext cx="6810775" cy="5335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اهداف برگزاری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100173" y="261376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cxnSp>
        <p:nvCxnSpPr>
          <p:cNvPr id="53" name="Shape 395"/>
          <p:cNvCxnSpPr/>
          <p:nvPr/>
        </p:nvCxnSpPr>
        <p:spPr>
          <a:xfrm>
            <a:off x="3618331" y="2863615"/>
            <a:ext cx="0" cy="586066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4" name="Shape 396"/>
          <p:cNvSpPr/>
          <p:nvPr/>
        </p:nvSpPr>
        <p:spPr>
          <a:xfrm rot="2133431">
            <a:off x="3310456" y="3650788"/>
            <a:ext cx="620900" cy="5679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5428"/>
                </a:moveTo>
                <a:lnTo>
                  <a:pt x="26305" y="7909"/>
                </a:lnTo>
                <a:lnTo>
                  <a:pt x="85552" y="0"/>
                </a:lnTo>
                <a:lnTo>
                  <a:pt x="120000" y="52884"/>
                </a:lnTo>
                <a:lnTo>
                  <a:pt x="95233" y="112757"/>
                </a:lnTo>
                <a:lnTo>
                  <a:pt x="35766" y="120000"/>
                </a:lnTo>
                <a:lnTo>
                  <a:pt x="0" y="65428"/>
                </a:lnTo>
                <a:close/>
              </a:path>
            </a:pathLst>
          </a:cu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sz="2000" b="1">
              <a:solidFill>
                <a:srgbClr val="0000FF"/>
              </a:solidFill>
              <a:cs typeface="B Mitra" panose="00000400000000000000" pitchFamily="2" charset="-78"/>
              <a:sym typeface="Calibri"/>
            </a:endParaRPr>
          </a:p>
        </p:txBody>
      </p:sp>
      <p:sp>
        <p:nvSpPr>
          <p:cNvPr id="55" name="Shape 397"/>
          <p:cNvSpPr/>
          <p:nvPr/>
        </p:nvSpPr>
        <p:spPr>
          <a:xfrm rot="2133431">
            <a:off x="3307881" y="5665780"/>
            <a:ext cx="620900" cy="57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4423"/>
                </a:moveTo>
                <a:lnTo>
                  <a:pt x="26305" y="7787"/>
                </a:lnTo>
                <a:lnTo>
                  <a:pt x="85552" y="0"/>
                </a:lnTo>
                <a:lnTo>
                  <a:pt x="120000" y="52072"/>
                </a:lnTo>
                <a:lnTo>
                  <a:pt x="95233" y="111026"/>
                </a:lnTo>
                <a:lnTo>
                  <a:pt x="37131" y="120000"/>
                </a:lnTo>
                <a:lnTo>
                  <a:pt x="0" y="64423"/>
                </a:lnTo>
                <a:close/>
              </a:path>
            </a:pathLst>
          </a:cu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sz="2000" b="1">
              <a:solidFill>
                <a:srgbClr val="0000FF"/>
              </a:solidFill>
              <a:cs typeface="B Mitra" panose="00000400000000000000" pitchFamily="2" charset="-78"/>
              <a:sym typeface="Calibri"/>
            </a:endParaRPr>
          </a:p>
        </p:txBody>
      </p:sp>
      <p:sp>
        <p:nvSpPr>
          <p:cNvPr id="56" name="Shape 398"/>
          <p:cNvSpPr/>
          <p:nvPr/>
        </p:nvSpPr>
        <p:spPr>
          <a:xfrm rot="2133431">
            <a:off x="3308484" y="7486159"/>
            <a:ext cx="620900" cy="57469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4656"/>
                </a:moveTo>
                <a:lnTo>
                  <a:pt x="26305" y="7815"/>
                </a:lnTo>
                <a:lnTo>
                  <a:pt x="85552" y="0"/>
                </a:lnTo>
                <a:lnTo>
                  <a:pt x="120000" y="52260"/>
                </a:lnTo>
                <a:lnTo>
                  <a:pt x="95233" y="111427"/>
                </a:lnTo>
                <a:lnTo>
                  <a:pt x="36702" y="120000"/>
                </a:lnTo>
                <a:lnTo>
                  <a:pt x="0" y="64656"/>
                </a:lnTo>
                <a:close/>
              </a:path>
            </a:pathLst>
          </a:cu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sz="2000" b="1">
              <a:solidFill>
                <a:srgbClr val="0000FF"/>
              </a:solidFill>
              <a:cs typeface="B Mitra" panose="00000400000000000000" pitchFamily="2" charset="-78"/>
              <a:sym typeface="Calibri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02334" y="3744506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…………………………………..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49009" y="5515866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901657" y="7567597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………………………….</a:t>
            </a:r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3289558" y="3361133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3289558" y="719664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2" y="223494"/>
            <a:ext cx="994340" cy="843086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40649" y="9356685"/>
            <a:ext cx="4077905" cy="45719"/>
          </a:xfrm>
          <a:prstGeom prst="rect">
            <a:avLst/>
          </a:prstGeom>
          <a:solidFill>
            <a:srgbClr val="CC0066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000" dirty="0">
              <a:solidFill>
                <a:srgbClr val="FFFF00"/>
              </a:solidFill>
              <a:latin typeface="+mj-lt"/>
              <a:ea typeface="+mj-ea"/>
              <a:cs typeface="B Titr" panose="00000700000000000000" pitchFamily="2" charset="-78"/>
            </a:endParaRPr>
          </a:p>
        </p:txBody>
      </p:sp>
      <p:sp>
        <p:nvSpPr>
          <p:cNvPr id="25" name="8-Point Star 24"/>
          <p:cNvSpPr/>
          <p:nvPr/>
        </p:nvSpPr>
        <p:spPr>
          <a:xfrm>
            <a:off x="196283" y="9044754"/>
            <a:ext cx="672967" cy="669580"/>
          </a:xfrm>
          <a:prstGeom prst="star8">
            <a:avLst/>
          </a:prstGeom>
          <a:solidFill>
            <a:srgbClr val="CC0066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fa-IR" sz="2000" dirty="0">
                <a:solidFill>
                  <a:srgbClr val="FFFF00"/>
                </a:solidFill>
                <a:latin typeface="+mj-lt"/>
                <a:ea typeface="+mj-ea"/>
                <a:cs typeface="B Titr" panose="00000700000000000000" pitchFamily="2" charset="-78"/>
              </a:rPr>
              <a:t>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394EEBD3-5C5A-48C2-A756-2EC5CB3CB523}"/>
              </a:ext>
            </a:extLst>
          </p:cNvPr>
          <p:cNvSpPr/>
          <p:nvPr/>
        </p:nvSpPr>
        <p:spPr>
          <a:xfrm>
            <a:off x="532766" y="902920"/>
            <a:ext cx="59981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فناوری و نوآوری اجتماعی </a:t>
            </a:r>
          </a:p>
          <a:p>
            <a:pPr algn="ctr"/>
            <a:r>
              <a:rPr lang="fa-IR" sz="20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2000" b="1" dirty="0">
                <a:solidFill>
                  <a:schemeClr val="accent2"/>
                </a:solidFill>
                <a:cs typeface="B Mitra" panose="00000400000000000000" pitchFamily="2" charset="-78"/>
              </a:rPr>
              <a:t>...............</a:t>
            </a:r>
            <a:endParaRPr lang="en-US" sz="2000" b="1" dirty="0">
              <a:solidFill>
                <a:schemeClr val="accent2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sz="2000" b="1" dirty="0" smtClean="0">
                <a:cs typeface="B Mitra" panose="00000400000000000000" pitchFamily="2" charset="-78"/>
              </a:rPr>
              <a:t>جشنواره </a:t>
            </a:r>
            <a:r>
              <a:rPr lang="fa-IR" sz="2000" b="1" dirty="0">
                <a:cs typeface="B Mitra" panose="00000400000000000000" pitchFamily="2" charset="-78"/>
              </a:rPr>
              <a:t>دانشگاهی حرکت</a:t>
            </a:r>
            <a:endParaRPr lang="en-US" sz="20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450" y="8507356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6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330" y="65850"/>
            <a:ext cx="908774" cy="8877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24" y="126275"/>
            <a:ext cx="790757" cy="76362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2793" y="37897"/>
            <a:ext cx="648399" cy="81057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95" y="34267"/>
            <a:ext cx="1109893" cy="96895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1951929"/>
            <a:ext cx="6858000" cy="432866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2767" y="9509085"/>
            <a:ext cx="4414388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196283" y="9174295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>
              <a:lnSpc>
                <a:spcPct val="150000"/>
              </a:lnSpc>
            </a:pPr>
            <a:r>
              <a:rPr lang="fa-IR" sz="2000" b="1" dirty="0">
                <a:solidFill>
                  <a:srgbClr val="FFFF00"/>
                </a:solidFill>
                <a:cs typeface="B Mitra" panose="00000400000000000000" pitchFamily="2" charset="-78"/>
              </a:rPr>
              <a:t>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20851" y="2448505"/>
            <a:ext cx="6546253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58537" y="2962861"/>
            <a:ext cx="8611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a-IR" sz="1600" b="1" dirty="0">
                <a:solidFill>
                  <a:srgbClr val="44546A">
                    <a:lumMod val="50000"/>
                  </a:srgbClr>
                </a:solidFill>
                <a:cs typeface="B Nazanin" panose="00000400000000000000" pitchFamily="2" charset="-78"/>
              </a:rPr>
              <a:t>همکاران :</a:t>
            </a:r>
            <a:endParaRPr lang="en-US" sz="1600" b="1" dirty="0">
              <a:solidFill>
                <a:srgbClr val="44546A">
                  <a:lumMod val="50000"/>
                </a:srgb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30429" y="5144256"/>
            <a:ext cx="1383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a-IR" b="1" dirty="0">
                <a:solidFill>
                  <a:srgbClr val="44546A">
                    <a:lumMod val="50000"/>
                  </a:srgbClr>
                </a:solidFill>
                <a:cs typeface="B Nazanin" panose="00000400000000000000" pitchFamily="2" charset="-78"/>
              </a:rPr>
              <a:t>استادان همراه :</a:t>
            </a:r>
            <a:endParaRPr lang="en-US" b="1" dirty="0">
              <a:solidFill>
                <a:srgbClr val="44546A">
                  <a:lumMod val="50000"/>
                </a:srgb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C0EC667F-CF2F-4C5C-A2DC-AC8EC6E26D32}"/>
              </a:ext>
            </a:extLst>
          </p:cNvPr>
          <p:cNvSpPr/>
          <p:nvPr/>
        </p:nvSpPr>
        <p:spPr>
          <a:xfrm>
            <a:off x="494886" y="837672"/>
            <a:ext cx="599818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1" algn="ctr">
              <a:lnSpc>
                <a:spcPct val="150000"/>
              </a:lnSpc>
            </a:pPr>
            <a:r>
              <a:rPr lang="fa-IR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فناوری و نوآوری اجتماعی 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chemeClr val="accent2"/>
                </a:solidFill>
                <a:cs typeface="B Mitra" panose="00000400000000000000" pitchFamily="2" charset="-78"/>
              </a:rPr>
              <a:t>...............</a:t>
            </a:r>
            <a:endParaRPr lang="en-US" b="1" dirty="0">
              <a:solidFill>
                <a:schemeClr val="accent2"/>
              </a:solidFill>
              <a:cs typeface="B Mitra" panose="00000400000000000000" pitchFamily="2" charset="-78"/>
            </a:endParaRPr>
          </a:p>
          <a:p>
            <a:pPr algn="ctr"/>
            <a:r>
              <a:rPr lang="fa-IR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b="1" dirty="0" smtClean="0">
                <a:cs typeface="B Mitra" panose="00000400000000000000" pitchFamily="2" charset="-78"/>
              </a:rPr>
              <a:t>جشنواره </a:t>
            </a:r>
            <a:r>
              <a:rPr lang="fa-IR" b="1" dirty="0">
                <a:cs typeface="B Mitra" panose="00000400000000000000" pitchFamily="2" charset="-78"/>
              </a:rPr>
              <a:t>دانشگاهی حرکت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304" y="8570806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0871" y="23033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52" name="Rectangle 51"/>
          <p:cNvSpPr/>
          <p:nvPr/>
        </p:nvSpPr>
        <p:spPr>
          <a:xfrm>
            <a:off x="-22603" y="1662859"/>
            <a:ext cx="6867239" cy="35999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  <a:endParaRPr lang="en-US" sz="20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089660"/>
            <a:ext cx="6867239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2398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000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اعضای تیم اجرایی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Placeholder 2" descr="30718-NY0CPX.jpg ‎- Photos"/>
          <p:cNvPicPr>
            <a:picLocks noGrp="1" noChangeAspect="1"/>
          </p:cNvPicPr>
          <p:nvPr>
            <p:ph type="pic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2" r="24042"/>
          <a:stretch>
            <a:fillRect/>
          </a:stretch>
        </p:blipFill>
        <p:spPr>
          <a:xfrm>
            <a:off x="579438" y="2770188"/>
            <a:ext cx="1209675" cy="1258887"/>
          </a:xfrm>
          <a:prstGeom prst="rect">
            <a:avLst/>
          </a:prstGeom>
          <a:solidFill>
            <a:srgbClr val="181818"/>
          </a:solidFill>
          <a:ln>
            <a:noFill/>
          </a:ln>
        </p:spPr>
      </p:pic>
      <p:sp>
        <p:nvSpPr>
          <p:cNvPr id="79" name="Shape 513"/>
          <p:cNvSpPr>
            <a:spLocks noGrp="1"/>
          </p:cNvSpPr>
          <p:nvPr>
            <p:ph type="pic" idx="3"/>
          </p:nvPr>
        </p:nvSpPr>
        <p:spPr>
          <a:xfrm>
            <a:off x="2092286" y="277012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0" name="Shape 514"/>
          <p:cNvSpPr>
            <a:spLocks noGrp="1"/>
          </p:cNvSpPr>
          <p:nvPr>
            <p:ph type="pic" idx="4"/>
          </p:nvPr>
        </p:nvSpPr>
        <p:spPr>
          <a:xfrm>
            <a:off x="3596665" y="276569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57" name="Shape 820"/>
          <p:cNvSpPr/>
          <p:nvPr/>
        </p:nvSpPr>
        <p:spPr>
          <a:xfrm>
            <a:off x="454312" y="3977007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4" name="Shape 820"/>
          <p:cNvSpPr/>
          <p:nvPr/>
        </p:nvSpPr>
        <p:spPr>
          <a:xfrm>
            <a:off x="2004213" y="3977008"/>
            <a:ext cx="1376824" cy="54869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5" name="Shape 820"/>
          <p:cNvSpPr/>
          <p:nvPr/>
        </p:nvSpPr>
        <p:spPr>
          <a:xfrm>
            <a:off x="3513600" y="397257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6" name="Shape 514"/>
          <p:cNvSpPr txBox="1">
            <a:spLocks/>
          </p:cNvSpPr>
          <p:nvPr/>
        </p:nvSpPr>
        <p:spPr>
          <a:xfrm>
            <a:off x="5101044" y="276569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88" name="Shape 820"/>
          <p:cNvSpPr/>
          <p:nvPr/>
        </p:nvSpPr>
        <p:spPr>
          <a:xfrm>
            <a:off x="5017979" y="397257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1" name="Shape 512"/>
          <p:cNvSpPr txBox="1">
            <a:spLocks/>
          </p:cNvSpPr>
          <p:nvPr/>
        </p:nvSpPr>
        <p:spPr>
          <a:xfrm>
            <a:off x="5017979" y="4711135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02" name="Shape 513"/>
          <p:cNvSpPr txBox="1">
            <a:spLocks/>
          </p:cNvSpPr>
          <p:nvPr/>
        </p:nvSpPr>
        <p:spPr>
          <a:xfrm>
            <a:off x="3453401" y="4741257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7" name="Shape 820"/>
          <p:cNvSpPr/>
          <p:nvPr/>
        </p:nvSpPr>
        <p:spPr>
          <a:xfrm>
            <a:off x="3368493" y="6234913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</a:t>
            </a: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 </a:t>
            </a: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8" name="Shape 820"/>
          <p:cNvSpPr/>
          <p:nvPr/>
        </p:nvSpPr>
        <p:spPr>
          <a:xfrm>
            <a:off x="4890424" y="6305085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226" y="50566"/>
            <a:ext cx="908774" cy="887762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169" y="31939"/>
            <a:ext cx="790757" cy="88776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82" y="-10283"/>
            <a:ext cx="1058992" cy="897904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772047" y="9303039"/>
            <a:ext cx="3847485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45" name="8-Point Star 44"/>
          <p:cNvSpPr/>
          <p:nvPr/>
        </p:nvSpPr>
        <p:spPr>
          <a:xfrm>
            <a:off x="117828" y="8968249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rgbClr val="FFFF00"/>
                </a:solidFill>
                <a:cs typeface="B Mitra" panose="00000400000000000000" pitchFamily="2" charset="-78"/>
              </a:rPr>
              <a:t>5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0E6BBBA1-FCD1-4A9D-89A3-45886C678619}"/>
              </a:ext>
            </a:extLst>
          </p:cNvPr>
          <p:cNvSpPr/>
          <p:nvPr/>
        </p:nvSpPr>
        <p:spPr>
          <a:xfrm>
            <a:off x="454311" y="651981"/>
            <a:ext cx="59981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1" algn="ctr">
              <a:lnSpc>
                <a:spcPct val="150000"/>
              </a:lnSpc>
            </a:pPr>
            <a:r>
              <a:rPr lang="fa-IR" sz="16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فناوری و نوآوری اجتماعی </a:t>
            </a:r>
          </a:p>
          <a:p>
            <a:pPr algn="ctr"/>
            <a:r>
              <a:rPr lang="fa-IR" sz="16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600" b="1" dirty="0">
                <a:solidFill>
                  <a:schemeClr val="accent2"/>
                </a:solidFill>
                <a:cs typeface="B Mitra" panose="00000400000000000000" pitchFamily="2" charset="-78"/>
              </a:rPr>
              <a:t>...............</a:t>
            </a:r>
            <a:endParaRPr lang="en-US" sz="1600" b="1" dirty="0">
              <a:solidFill>
                <a:schemeClr val="accent2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16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sz="1600" b="1" dirty="0" smtClean="0">
                <a:cs typeface="B Mitra" panose="00000400000000000000" pitchFamily="2" charset="-78"/>
              </a:rPr>
              <a:t>جشنواره </a:t>
            </a:r>
            <a:r>
              <a:rPr lang="fa-IR" sz="1600" b="1" dirty="0">
                <a:cs typeface="B Mitra" panose="00000400000000000000" pitchFamily="2" charset="-78"/>
              </a:rPr>
              <a:t>دانشگاهی حرکت</a:t>
            </a:r>
            <a:endParaRPr lang="en-US" sz="1600" dirty="0"/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xmlns="" id="{CB6E8A2E-4DC2-4C44-B71A-BF07E9F96C44}"/>
              </a:ext>
            </a:extLst>
          </p:cNvPr>
          <p:cNvSpPr txBox="1">
            <a:spLocks/>
          </p:cNvSpPr>
          <p:nvPr/>
        </p:nvSpPr>
        <p:spPr>
          <a:xfrm>
            <a:off x="117828" y="7184142"/>
            <a:ext cx="6465107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2000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شیوه اجرای برنامه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F6E5A751-B434-4671-80BF-14702DDF2B84}"/>
              </a:ext>
            </a:extLst>
          </p:cNvPr>
          <p:cNvSpPr txBox="1"/>
          <p:nvPr/>
        </p:nvSpPr>
        <p:spPr>
          <a:xfrm>
            <a:off x="1530875" y="7706336"/>
            <a:ext cx="5052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/>
              <a:t>.............</a:t>
            </a:r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554" y="8513434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6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44" grpId="0" animBg="1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718638"/>
            <a:ext cx="6867239" cy="579658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-9239" y="2406185"/>
            <a:ext cx="6867239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54624" y="52398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72" name="Text Placeholder 3"/>
          <p:cNvSpPr txBox="1">
            <a:spLocks/>
          </p:cNvSpPr>
          <p:nvPr/>
        </p:nvSpPr>
        <p:spPr>
          <a:xfrm>
            <a:off x="3289558" y="456098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3289558" y="6188162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3289558" y="7777207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04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108" y="0"/>
            <a:ext cx="808892" cy="79018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601" y="24980"/>
            <a:ext cx="595105" cy="66810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92" y="-83362"/>
            <a:ext cx="1109893" cy="94106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56214" y="3698564"/>
            <a:ext cx="5052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/>
              <a:t>.............</a:t>
            </a:r>
            <a:endParaRPr lang="en-US" dirty="0"/>
          </a:p>
        </p:txBody>
      </p:sp>
      <p:sp>
        <p:nvSpPr>
          <p:cNvPr id="43" name="8-Point Star 42"/>
          <p:cNvSpPr/>
          <p:nvPr/>
        </p:nvSpPr>
        <p:spPr>
          <a:xfrm>
            <a:off x="181087" y="9090168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rgbClr val="FFFF00"/>
                </a:solidFill>
                <a:cs typeface="B Mitra" panose="00000400000000000000" pitchFamily="2" charset="-78"/>
              </a:rPr>
              <a:t>6</a:t>
            </a:r>
          </a:p>
        </p:txBody>
      </p:sp>
      <p:sp>
        <p:nvSpPr>
          <p:cNvPr id="45" name="Rectangle 44"/>
          <p:cNvSpPr/>
          <p:nvPr/>
        </p:nvSpPr>
        <p:spPr>
          <a:xfrm>
            <a:off x="854055" y="9402099"/>
            <a:ext cx="3847485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72112" y="2763615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2000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    نتایج و دستاوردها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BB1BC620-9BC9-4E93-BB16-FE1DECB43093}"/>
              </a:ext>
            </a:extLst>
          </p:cNvPr>
          <p:cNvSpPr/>
          <p:nvPr/>
        </p:nvSpPr>
        <p:spPr>
          <a:xfrm>
            <a:off x="502104" y="651423"/>
            <a:ext cx="599818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1" algn="ctr">
              <a:lnSpc>
                <a:spcPct val="150000"/>
              </a:lnSpc>
            </a:pPr>
            <a:r>
              <a:rPr lang="fa-IR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فناوری و نوآوری اجتماعی 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chemeClr val="accent2"/>
                </a:solidFill>
                <a:cs typeface="B Mitra" panose="00000400000000000000" pitchFamily="2" charset="-78"/>
              </a:rPr>
              <a:t>...............</a:t>
            </a:r>
            <a:endParaRPr lang="en-US" b="1" dirty="0">
              <a:solidFill>
                <a:schemeClr val="accent2"/>
              </a:solidFill>
              <a:cs typeface="B Mitra" panose="00000400000000000000" pitchFamily="2" charset="-78"/>
            </a:endParaRPr>
          </a:p>
          <a:p>
            <a:pPr algn="ctr"/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جشنواره </a:t>
            </a:r>
            <a:r>
              <a:rPr lang="fa-IR" b="1" dirty="0">
                <a:cs typeface="B Mitra" panose="00000400000000000000" pitchFamily="2" charset="-78"/>
              </a:rPr>
              <a:t>دانشگاهی حرکت</a:t>
            </a:r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xmlns="" id="{F0961706-31D3-421C-A40F-91BF42F2A342}"/>
              </a:ext>
            </a:extLst>
          </p:cNvPr>
          <p:cNvSpPr txBox="1">
            <a:spLocks/>
          </p:cNvSpPr>
          <p:nvPr/>
        </p:nvSpPr>
        <p:spPr>
          <a:xfrm>
            <a:off x="42688" y="6342050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2000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توضیحات تکمیلی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D4AC915-A115-4F53-92C5-DECEAAFA081D}"/>
              </a:ext>
            </a:extLst>
          </p:cNvPr>
          <p:cNvSpPr txBox="1"/>
          <p:nvPr/>
        </p:nvSpPr>
        <p:spPr>
          <a:xfrm>
            <a:off x="1448225" y="6999297"/>
            <a:ext cx="5052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/>
              <a:t>.............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200" y="8601711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6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45" grpId="0" animBg="1"/>
      <p:bldP spid="18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-6164" y="2099069"/>
            <a:ext cx="6867239" cy="562075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rgbClr val="0000FF"/>
                </a:solidFill>
                <a:cs typeface="B Mitra" panose="00000400000000000000" pitchFamily="2" charset="-78"/>
              </a:rPr>
              <a:t>عنوان برنامه</a:t>
            </a: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9076" y="2841573"/>
            <a:ext cx="6867239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9076" y="3074242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لینک‌های گزارش اعلان برگزاری برنامه</a:t>
            </a:r>
            <a:endParaRPr lang="en-US" sz="20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5688330" y="378078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" name="Group 1"/>
          <p:cNvGrpSpPr/>
          <p:nvPr/>
        </p:nvGrpSpPr>
        <p:grpSpPr>
          <a:xfrm>
            <a:off x="575310" y="3770662"/>
            <a:ext cx="5046558" cy="583263"/>
            <a:chOff x="575310" y="2719825"/>
            <a:chExt cx="5046558" cy="583263"/>
          </a:xfrm>
        </p:grpSpPr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chemeClr val="accent1">
                      <a:lumMod val="50000"/>
                    </a:schemeClr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1) عنوان خبرگزاری یا سایت ها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..............................................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57" name="Rectangle 56"/>
          <p:cNvSpPr/>
          <p:nvPr/>
        </p:nvSpPr>
        <p:spPr>
          <a:xfrm>
            <a:off x="424313" y="9220107"/>
            <a:ext cx="4414388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60" name="8-Point Star 59"/>
          <p:cNvSpPr/>
          <p:nvPr/>
        </p:nvSpPr>
        <p:spPr>
          <a:xfrm>
            <a:off x="238826" y="8885317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rgbClr val="FFFF00"/>
                </a:solidFill>
                <a:cs typeface="B Mitra" panose="00000400000000000000" pitchFamily="2" charset="-78"/>
              </a:rPr>
              <a:t>7</a:t>
            </a:r>
          </a:p>
        </p:txBody>
      </p:sp>
      <p:sp>
        <p:nvSpPr>
          <p:cNvPr id="62" name="Shape 786"/>
          <p:cNvSpPr>
            <a:spLocks noGrp="1"/>
          </p:cNvSpPr>
          <p:nvPr>
            <p:ph type="pic" idx="3"/>
          </p:nvPr>
        </p:nvSpPr>
        <p:spPr>
          <a:xfrm>
            <a:off x="353993" y="317791"/>
            <a:ext cx="557800" cy="666947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283" y="181621"/>
            <a:ext cx="602994" cy="589052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949" y="181621"/>
            <a:ext cx="528981" cy="59387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7" y="212101"/>
            <a:ext cx="824065" cy="698713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12166" y="2113674"/>
            <a:ext cx="6867239" cy="562075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0BC9C8D9-4721-4417-B146-4BB02124F7D8}"/>
              </a:ext>
            </a:extLst>
          </p:cNvPr>
          <p:cNvSpPr/>
          <p:nvPr/>
        </p:nvSpPr>
        <p:spPr>
          <a:xfrm>
            <a:off x="4838701" y="6014528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گزارش تصویری</a:t>
            </a:r>
            <a:endParaRPr lang="en-US" dirty="0">
              <a:solidFill>
                <a:schemeClr val="bg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C2B2B1B5-FC1F-451D-B803-A5FADE66684E}"/>
              </a:ext>
            </a:extLst>
          </p:cNvPr>
          <p:cNvSpPr/>
          <p:nvPr/>
        </p:nvSpPr>
        <p:spPr>
          <a:xfrm>
            <a:off x="609317" y="984576"/>
            <a:ext cx="599818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1" algn="ctr">
              <a:lnSpc>
                <a:spcPct val="150000"/>
              </a:lnSpc>
            </a:pPr>
            <a:r>
              <a:rPr lang="fa-IR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فناوری و نوآوری اجتماعی 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chemeClr val="accent2"/>
                </a:solidFill>
                <a:cs typeface="B Mitra" panose="00000400000000000000" pitchFamily="2" charset="-78"/>
              </a:rPr>
              <a:t>...............</a:t>
            </a:r>
            <a:endParaRPr lang="en-US" b="1" dirty="0">
              <a:solidFill>
                <a:schemeClr val="accent2"/>
              </a:solidFill>
              <a:cs typeface="B Mitra" panose="00000400000000000000" pitchFamily="2" charset="-78"/>
            </a:endParaRPr>
          </a:p>
          <a:p>
            <a:pPr algn="ctr"/>
            <a:r>
              <a:rPr lang="fa-IR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b="1" dirty="0" smtClean="0">
                <a:cs typeface="B Mitra" panose="00000400000000000000" pitchFamily="2" charset="-78"/>
              </a:rPr>
              <a:t>جشنواره </a:t>
            </a:r>
            <a:r>
              <a:rPr lang="fa-IR" b="1" dirty="0">
                <a:cs typeface="B Mitra" panose="00000400000000000000" pitchFamily="2" charset="-78"/>
              </a:rPr>
              <a:t>دانشگاهی حرکت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030" y="8501786"/>
            <a:ext cx="1913800" cy="120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83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7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E91BBB8-6FCC-489C-96C2-C4E86C57B609}"/>
              </a:ext>
            </a:extLst>
          </p:cNvPr>
          <p:cNvSpPr txBox="1"/>
          <p:nvPr/>
        </p:nvSpPr>
        <p:spPr>
          <a:xfrm>
            <a:off x="521720" y="3164468"/>
            <a:ext cx="5813766" cy="35394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Titr" panose="00000700000000000000" pitchFamily="2" charset="-78"/>
              </a:rPr>
              <a:t>توجه:</a:t>
            </a:r>
            <a:r>
              <a:rPr lang="fa-IR" sz="3200" dirty="0">
                <a:cs typeface="B Nazanin" panose="00000400000000000000" pitchFamily="2" charset="-78"/>
              </a:rPr>
              <a:t/>
            </a:r>
            <a:br>
              <a:rPr lang="fa-IR" sz="3200" dirty="0">
                <a:cs typeface="B Nazanin" panose="00000400000000000000" pitchFamily="2" charset="-78"/>
              </a:rPr>
            </a:br>
            <a:r>
              <a:rPr lang="fa-IR" sz="3200" dirty="0">
                <a:cs typeface="B Nazanin" panose="00000400000000000000" pitchFamily="2" charset="-78"/>
              </a:rPr>
              <a:t>برای ارسال گزارش در این بخش تکمیل اطلاعات اسلایدهای صفحات 2 تا 7 ضروری است؛ بنابراین می توانید به تعداد فعالیت‌های حوزه فناوری و نوآوری انجمن این صفحات را کپی و اطلاعات مربوط به هر برنامه  را وارد نمائید. 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9741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</TotalTime>
  <Words>247</Words>
  <Application>Microsoft Office PowerPoint</Application>
  <PresentationFormat>A4 Paper (210x297 mm)</PresentationFormat>
  <Paragraphs>83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Arial</vt:lpstr>
      <vt:lpstr>B Mitra</vt:lpstr>
      <vt:lpstr>B Nazanin</vt:lpstr>
      <vt:lpstr>B Titr</vt:lpstr>
      <vt:lpstr>B Yekan</vt:lpstr>
      <vt:lpstr>B Zar</vt:lpstr>
      <vt:lpstr>Calibri</vt:lpstr>
      <vt:lpstr>Calibri Light</vt:lpstr>
      <vt:lpstr>Fira Sans Book</vt:lpstr>
      <vt:lpstr>Helvetica Light</vt:lpstr>
      <vt:lpstr>Roboto</vt:lpstr>
      <vt:lpstr>Ruda</vt:lpstr>
      <vt:lpstr>U.S. 101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javadi</cp:lastModifiedBy>
  <cp:revision>49</cp:revision>
  <dcterms:created xsi:type="dcterms:W3CDTF">2017-06-12T07:22:58Z</dcterms:created>
  <dcterms:modified xsi:type="dcterms:W3CDTF">2025-07-14T08:41:07Z</dcterms:modified>
</cp:coreProperties>
</file>