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56" r:id="rId2"/>
    <p:sldId id="267" r:id="rId3"/>
    <p:sldId id="257" r:id="rId4"/>
    <p:sldId id="259" r:id="rId5"/>
    <p:sldId id="258" r:id="rId6"/>
    <p:sldId id="266" r:id="rId7"/>
  </p:sldIdLst>
  <p:sldSz cx="6858000" cy="9906000" type="A4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3" autoAdjust="0"/>
    <p:restoredTop sz="94660"/>
  </p:normalViewPr>
  <p:slideViewPr>
    <p:cSldViewPr snapToGrid="0">
      <p:cViewPr varScale="1">
        <p:scale>
          <a:sx n="64" d="100"/>
          <a:sy n="64" d="100"/>
        </p:scale>
        <p:origin x="2640" y="8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041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0263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5066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7222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146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4085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018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273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987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6201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814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621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130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535" y="409231"/>
            <a:ext cx="908774" cy="8089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9C7F6791-626A-4292-95C8-40427E05BA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74" y="6297241"/>
            <a:ext cx="6289008" cy="3530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8BE04BF1-F6E3-42FE-8B6E-7A6019C508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55" y="4204830"/>
            <a:ext cx="2863779" cy="19793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A5767969-134F-4DEE-82AC-A95D391FE9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868" y="4204830"/>
            <a:ext cx="2845614" cy="19793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A08C149-4B13-4640-B121-1BF8B955FCA1}"/>
              </a:ext>
            </a:extLst>
          </p:cNvPr>
          <p:cNvSpPr txBox="1"/>
          <p:nvPr/>
        </p:nvSpPr>
        <p:spPr>
          <a:xfrm>
            <a:off x="102236" y="2140066"/>
            <a:ext cx="665352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در حوزه رقابتی </a:t>
            </a: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محتوای دیجیتال</a:t>
            </a:r>
          </a:p>
          <a:p>
            <a:pPr algn="ctr" rtl="1"/>
            <a:r>
              <a:rPr lang="fa-IR" sz="20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sz="2000" b="1" dirty="0" smtClean="0">
                <a:cs typeface="B Mitra" panose="00000400000000000000" pitchFamily="2" charset="-78"/>
              </a:rPr>
              <a:t>جشنواره </a:t>
            </a:r>
            <a:r>
              <a:rPr lang="fa-IR" sz="2000" b="1" dirty="0">
                <a:cs typeface="B Mitra" panose="00000400000000000000" pitchFamily="2" charset="-78"/>
              </a:rPr>
              <a:t>دانشگاهی حرکت</a:t>
            </a:r>
          </a:p>
          <a:p>
            <a:pPr algn="ctr" rtl="1"/>
            <a:endParaRPr lang="fa-IR" sz="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1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6D0346C2-34B6-478A-8693-53D0DC1381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91" y="355931"/>
            <a:ext cx="1109893" cy="94106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7F4E5FAB-C8AD-44D5-B8FC-194670F476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705" y="409231"/>
            <a:ext cx="790757" cy="88776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771" y="210124"/>
            <a:ext cx="2391747" cy="15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708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88588" y="1091101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محتوای دیجیتال 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.................</a:t>
            </a:r>
          </a:p>
          <a:p>
            <a:pPr algn="ctr"/>
            <a:r>
              <a:rPr lang="fa-IR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b="1" dirty="0" smtClean="0">
                <a:cs typeface="B Mitra" panose="00000400000000000000" pitchFamily="2" charset="-78"/>
              </a:rPr>
              <a:t>جشنواره </a:t>
            </a:r>
            <a:r>
              <a:rPr lang="fa-IR" b="1" dirty="0">
                <a:cs typeface="B Mitra" panose="00000400000000000000" pitchFamily="2" charset="-78"/>
              </a:rPr>
              <a:t>دانشگاهی حرکت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8" y="212101"/>
            <a:ext cx="1099528" cy="93227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2853" y="9227746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8-Point Star 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9" name="Rectangle 8"/>
          <p:cNvSpPr/>
          <p:nvPr/>
        </p:nvSpPr>
        <p:spPr>
          <a:xfrm>
            <a:off x="5183" y="2115615"/>
            <a:ext cx="6852817" cy="6131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فهرست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758753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789" y="3642610"/>
            <a:ext cx="6069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a-IR" sz="2000" dirty="0">
              <a:cs typeface="B Mitra" panose="00000400000000000000" pitchFamily="2" charset="-78"/>
            </a:endParaRPr>
          </a:p>
          <a:p>
            <a:r>
              <a:rPr lang="fa-IR" sz="2000" dirty="0">
                <a:cs typeface="B Mitra" panose="00000400000000000000" pitchFamily="2" charset="-78"/>
              </a:rPr>
              <a:t>عنوان فعالیت دیجتیال ................................................................................... صفحه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3339" y="36946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070" y="8139920"/>
            <a:ext cx="2391747" cy="15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7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1" name="Rectangle 20"/>
          <p:cNvSpPr/>
          <p:nvPr/>
        </p:nvSpPr>
        <p:spPr>
          <a:xfrm>
            <a:off x="0" y="2063761"/>
            <a:ext cx="6852817" cy="6131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سایت</a:t>
            </a:r>
            <a:r>
              <a:rPr lang="en-US" sz="2000" b="1" dirty="0">
                <a:solidFill>
                  <a:prstClr val="white"/>
                </a:solidFill>
                <a:cs typeface="B Mitra" panose="00000400000000000000" pitchFamily="2" charset="-78"/>
              </a:rPr>
              <a:t> /</a:t>
            </a: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آدرس سایت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-16392" y="3192969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4994618" y="3654200"/>
            <a:ext cx="123783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معرفی</a:t>
            </a:r>
            <a:r>
              <a:rPr kumimoji="0" lang="fa-IR" altLang="fa-IR" sz="1600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 </a:t>
            </a: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فعالیت:</a:t>
            </a:r>
            <a:r>
              <a:rPr kumimoji="0" lang="fa-IR" altLang="fa-IR" sz="1600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 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731725" y="6214497"/>
            <a:ext cx="150073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میزان بازدید و آمار: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6838" y="6557177"/>
            <a:ext cx="58191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</a:t>
            </a:r>
            <a:endParaRPr lang="fa-IR" sz="1100" dirty="0">
              <a:cs typeface="B Zar" panose="000004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851419" y="1027476"/>
            <a:ext cx="52593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محتوای دیجیتال 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.................</a:t>
            </a:r>
          </a:p>
          <a:p>
            <a:pPr algn="ctr"/>
            <a:r>
              <a:rPr lang="fa-IR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b="1" dirty="0" smtClean="0">
                <a:cs typeface="B Mitra" panose="00000400000000000000" pitchFamily="2" charset="-78"/>
              </a:rPr>
              <a:t>جشنواره </a:t>
            </a:r>
            <a:r>
              <a:rPr lang="fa-IR" b="1" dirty="0">
                <a:cs typeface="B Mitra" panose="00000400000000000000" pitchFamily="2" charset="-78"/>
              </a:rPr>
              <a:t>دانشگاهی حرکت</a:t>
            </a:r>
            <a:endParaRPr lang="en-US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7" y="212101"/>
            <a:ext cx="1109893" cy="941062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2" name="8-Point Star 31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183" y="2131858"/>
            <a:ext cx="6852817" cy="9186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معرفی فعالیت (وب گاه، شبکه اجتماعی، نرم افزار کاربردی، سامانه هوشمند، اینفوگرافیک، فیلم ، پادکست و ...  )  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5153931" y="5384434"/>
            <a:ext cx="107914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altLang="fa-IR" sz="1600" b="1" dirty="0">
                <a:solidFill>
                  <a:srgbClr val="C00000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آدرس لینک: 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FD22DEB0-4BDB-4893-A576-91FD73E71DE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516838" y="3540919"/>
            <a:ext cx="3558669" cy="898691"/>
          </a:xfrm>
        </p:spPr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xmlns="" id="{65835E1E-39B5-4E04-A60D-4FAA62CE8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0213" y="4400749"/>
            <a:ext cx="125226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شناسه</a:t>
            </a:r>
            <a:r>
              <a:rPr kumimoji="0" lang="fa-IR" altLang="fa-IR" sz="1600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 </a:t>
            </a: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فعالیت:</a:t>
            </a:r>
            <a:r>
              <a:rPr kumimoji="0" lang="fa-IR" altLang="fa-IR" sz="1600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 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17" y="8265979"/>
            <a:ext cx="2391747" cy="15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3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1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88588" y="1091101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محتوای دیجیتال 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.................</a:t>
            </a:r>
          </a:p>
          <a:p>
            <a:pPr algn="ctr"/>
            <a:r>
              <a:rPr lang="fa-IR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b="1" dirty="0" smtClean="0">
                <a:cs typeface="B Mitra" panose="00000400000000000000" pitchFamily="2" charset="-78"/>
              </a:rPr>
              <a:t>جشنواره </a:t>
            </a:r>
            <a:r>
              <a:rPr lang="fa-IR" b="1" dirty="0">
                <a:cs typeface="B Mitra" panose="00000400000000000000" pitchFamily="2" charset="-78"/>
              </a:rPr>
              <a:t>دانشگاهی حرکت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8" y="212101"/>
            <a:ext cx="1099528" cy="93227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2853" y="9227746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8-Point Star 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sp>
        <p:nvSpPr>
          <p:cNvPr id="9" name="Rectangle 8"/>
          <p:cNvSpPr/>
          <p:nvPr/>
        </p:nvSpPr>
        <p:spPr>
          <a:xfrm>
            <a:off x="5183" y="2115615"/>
            <a:ext cx="6852817" cy="6131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اهداف و برنامه ها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758753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53" y="3642610"/>
            <a:ext cx="55909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cs typeface="B Mitra" panose="00000400000000000000" pitchFamily="2" charset="-78"/>
              </a:rPr>
              <a:t>اهداف ......</a:t>
            </a:r>
          </a:p>
          <a:p>
            <a:endParaRPr lang="fa-IR" sz="2000" dirty="0">
              <a:cs typeface="B Mitra" panose="00000400000000000000" pitchFamily="2" charset="-78"/>
            </a:endParaRPr>
          </a:p>
          <a:p>
            <a:endParaRPr lang="fa-IR" sz="2000" dirty="0">
              <a:cs typeface="B Mitra" panose="00000400000000000000" pitchFamily="2" charset="-78"/>
            </a:endParaRPr>
          </a:p>
          <a:p>
            <a:endParaRPr lang="fa-IR" sz="2000" dirty="0">
              <a:cs typeface="B Mitra" panose="00000400000000000000" pitchFamily="2" charset="-78"/>
            </a:endParaRPr>
          </a:p>
          <a:p>
            <a:r>
              <a:rPr lang="fa-IR" sz="2000" dirty="0">
                <a:cs typeface="B Mitra" panose="00000400000000000000" pitchFamily="2" charset="-78"/>
              </a:rPr>
              <a:t>نحوه برنامه‌ریزی............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3339" y="36946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158" y="8397595"/>
            <a:ext cx="2391747" cy="15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95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60672" y="34927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1" name="Rectangle 20"/>
          <p:cNvSpPr/>
          <p:nvPr/>
        </p:nvSpPr>
        <p:spPr>
          <a:xfrm>
            <a:off x="0" y="1827335"/>
            <a:ext cx="6852817" cy="5797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هیئت تحریریه و همکاران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443961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07275" y="2753824"/>
            <a:ext cx="998145" cy="1055725"/>
            <a:chOff x="575409" y="1482031"/>
            <a:chExt cx="1375625" cy="1454981"/>
          </a:xfrm>
        </p:grpSpPr>
        <p:sp>
          <p:nvSpPr>
            <p:cNvPr id="31" name="Rectangle 30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1726796" y="2753824"/>
            <a:ext cx="998145" cy="1055725"/>
            <a:chOff x="575409" y="1482031"/>
            <a:chExt cx="1375625" cy="1454981"/>
          </a:xfrm>
        </p:grpSpPr>
        <p:sp>
          <p:nvSpPr>
            <p:cNvPr id="59" name="Rectangle 58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2984638" y="2753824"/>
            <a:ext cx="998145" cy="1055725"/>
            <a:chOff x="575409" y="1482031"/>
            <a:chExt cx="1375625" cy="1454981"/>
          </a:xfrm>
        </p:grpSpPr>
        <p:sp>
          <p:nvSpPr>
            <p:cNvPr id="67" name="Rectangle 66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69" name="Rectangle 68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74" name="Group 73"/>
          <p:cNvGrpSpPr/>
          <p:nvPr/>
        </p:nvGrpSpPr>
        <p:grpSpPr>
          <a:xfrm>
            <a:off x="4267846" y="2753824"/>
            <a:ext cx="998145" cy="1055725"/>
            <a:chOff x="575409" y="1482031"/>
            <a:chExt cx="1375625" cy="1454981"/>
          </a:xfrm>
        </p:grpSpPr>
        <p:sp>
          <p:nvSpPr>
            <p:cNvPr id="75" name="Rectangle 74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77" name="Rectangle 76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1562437" y="2753036"/>
            <a:ext cx="3833402" cy="1879154"/>
            <a:chOff x="1562437" y="2839395"/>
            <a:chExt cx="3833402" cy="2113027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1562437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85478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4112631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539583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/>
          <p:cNvGrpSpPr/>
          <p:nvPr/>
        </p:nvGrpSpPr>
        <p:grpSpPr>
          <a:xfrm>
            <a:off x="5529718" y="2753824"/>
            <a:ext cx="998145" cy="1055725"/>
            <a:chOff x="575409" y="1482031"/>
            <a:chExt cx="1375625" cy="1454981"/>
          </a:xfrm>
        </p:grpSpPr>
        <p:sp>
          <p:nvSpPr>
            <p:cNvPr id="83" name="Rectangle 82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85" name="Rectangle 84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89" name="Shape 820"/>
          <p:cNvSpPr/>
          <p:nvPr/>
        </p:nvSpPr>
        <p:spPr>
          <a:xfrm>
            <a:off x="215225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0" name="Shape 820"/>
          <p:cNvSpPr/>
          <p:nvPr/>
        </p:nvSpPr>
        <p:spPr>
          <a:xfrm>
            <a:off x="1537456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1" name="Shape 820"/>
          <p:cNvSpPr/>
          <p:nvPr/>
        </p:nvSpPr>
        <p:spPr>
          <a:xfrm>
            <a:off x="2792588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2" name="Shape 820"/>
          <p:cNvSpPr/>
          <p:nvPr/>
        </p:nvSpPr>
        <p:spPr>
          <a:xfrm>
            <a:off x="4046078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3" name="Shape 820"/>
          <p:cNvSpPr/>
          <p:nvPr/>
        </p:nvSpPr>
        <p:spPr>
          <a:xfrm>
            <a:off x="5337300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148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149" name="Picture 1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21661"/>
            <a:ext cx="908774" cy="887762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21661"/>
            <a:ext cx="790757" cy="887762"/>
          </a:xfrm>
          <a:prstGeom prst="rect">
            <a:avLst/>
          </a:prstGeom>
        </p:spPr>
      </p:pic>
      <p:sp>
        <p:nvSpPr>
          <p:cNvPr id="151" name="TextBox 150"/>
          <p:cNvSpPr txBox="1"/>
          <p:nvPr/>
        </p:nvSpPr>
        <p:spPr>
          <a:xfrm>
            <a:off x="903637" y="898856"/>
            <a:ext cx="525930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محتوای دیجیتال </a:t>
            </a:r>
          </a:p>
          <a:p>
            <a:pPr algn="ctr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.................</a:t>
            </a:r>
          </a:p>
          <a:p>
            <a:pPr algn="ctr"/>
            <a:r>
              <a:rPr lang="fa-IR" sz="16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sz="1600" b="1" dirty="0" smtClean="0">
                <a:cs typeface="B Mitra" panose="00000400000000000000" pitchFamily="2" charset="-78"/>
              </a:rPr>
              <a:t>جشنواره </a:t>
            </a:r>
            <a:r>
              <a:rPr lang="fa-IR" sz="1600" b="1" dirty="0">
                <a:cs typeface="B Mitra" panose="00000400000000000000" pitchFamily="2" charset="-78"/>
              </a:rPr>
              <a:t>دانشگاهی حرکت</a:t>
            </a:r>
            <a:endParaRPr lang="en-US" sz="1600" dirty="0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7" y="152141"/>
            <a:ext cx="1109893" cy="941062"/>
          </a:xfrm>
          <a:prstGeom prst="rect">
            <a:avLst/>
          </a:prstGeom>
        </p:spPr>
      </p:pic>
      <p:sp>
        <p:nvSpPr>
          <p:cNvPr id="153" name="Rectangle 152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4" name="8-Point Star 153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sp>
        <p:nvSpPr>
          <p:cNvPr id="157" name="Shape 786">
            <a:extLst>
              <a:ext uri="{FF2B5EF4-FFF2-40B4-BE49-F238E27FC236}">
                <a16:creationId xmlns:a16="http://schemas.microsoft.com/office/drawing/2014/main" xmlns="" id="{3B695366-79E0-4259-BF5D-11DBE311920E}"/>
              </a:ext>
            </a:extLst>
          </p:cNvPr>
          <p:cNvSpPr txBox="1">
            <a:spLocks/>
          </p:cNvSpPr>
          <p:nvPr/>
        </p:nvSpPr>
        <p:spPr>
          <a:xfrm>
            <a:off x="4923173" y="5639961"/>
            <a:ext cx="1885159" cy="270840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>
            <a:lvl1pPr marL="171450" marR="0" lvl="0" indent="-381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en-US" sz="1000" dirty="0"/>
          </a:p>
        </p:txBody>
      </p:sp>
      <p:sp>
        <p:nvSpPr>
          <p:cNvPr id="158" name="Shape 786">
            <a:extLst>
              <a:ext uri="{FF2B5EF4-FFF2-40B4-BE49-F238E27FC236}">
                <a16:creationId xmlns:a16="http://schemas.microsoft.com/office/drawing/2014/main" xmlns="" id="{45DE033B-A936-40F1-9FC9-7A2F8BC6EC51}"/>
              </a:ext>
            </a:extLst>
          </p:cNvPr>
          <p:cNvSpPr txBox="1">
            <a:spLocks/>
          </p:cNvSpPr>
          <p:nvPr/>
        </p:nvSpPr>
        <p:spPr>
          <a:xfrm>
            <a:off x="2660734" y="5619599"/>
            <a:ext cx="2069746" cy="270840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>
            <a:lvl1pPr marL="171450" marR="0" lvl="0" indent="-381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en-US" sz="1000" dirty="0"/>
          </a:p>
        </p:txBody>
      </p:sp>
      <p:sp>
        <p:nvSpPr>
          <p:cNvPr id="159" name="Shape 786">
            <a:extLst>
              <a:ext uri="{FF2B5EF4-FFF2-40B4-BE49-F238E27FC236}">
                <a16:creationId xmlns:a16="http://schemas.microsoft.com/office/drawing/2014/main" xmlns="" id="{ADD7B3D1-F7E8-4E69-96EA-2593E20BCEC6}"/>
              </a:ext>
            </a:extLst>
          </p:cNvPr>
          <p:cNvSpPr txBox="1">
            <a:spLocks/>
          </p:cNvSpPr>
          <p:nvPr/>
        </p:nvSpPr>
        <p:spPr>
          <a:xfrm>
            <a:off x="317392" y="5637125"/>
            <a:ext cx="2069745" cy="2649853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>
            <a:lvl1pPr marL="171450" marR="0" lvl="0" indent="-381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en-US" sz="1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66FF8AC3-7ECF-412F-9A59-8517A786861A}"/>
              </a:ext>
            </a:extLst>
          </p:cNvPr>
          <p:cNvSpPr/>
          <p:nvPr/>
        </p:nvSpPr>
        <p:spPr>
          <a:xfrm>
            <a:off x="5055374" y="5057986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گزارش تصویری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94" name="Picture 9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412" y="8348370"/>
            <a:ext cx="2391747" cy="15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7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1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1827335"/>
            <a:ext cx="6852817" cy="5797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443961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0" name="Rounded Rectangle 128">
            <a:extLst>
              <a:ext uri="{FF2B5EF4-FFF2-40B4-BE49-F238E27FC236}">
                <a16:creationId xmlns:a16="http://schemas.microsoft.com/office/drawing/2014/main" xmlns="" id="{7214D766-E8BB-4640-A62E-8733B3EE18F1}"/>
              </a:ext>
            </a:extLst>
          </p:cNvPr>
          <p:cNvSpPr/>
          <p:nvPr/>
        </p:nvSpPr>
        <p:spPr>
          <a:xfrm>
            <a:off x="522117" y="3401117"/>
            <a:ext cx="6089698" cy="3748795"/>
          </a:xfrm>
          <a:prstGeom prst="roundRect">
            <a:avLst>
              <a:gd name="adj" fmla="val 5551"/>
            </a:avLst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B01C628-C10A-4C09-96F3-2A06EEC90F16}"/>
              </a:ext>
            </a:extLst>
          </p:cNvPr>
          <p:cNvSpPr txBox="1"/>
          <p:nvPr/>
        </p:nvSpPr>
        <p:spPr>
          <a:xfrm>
            <a:off x="522117" y="3610482"/>
            <a:ext cx="6089698" cy="304698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Titr" panose="00000700000000000000" pitchFamily="2" charset="-78"/>
              </a:rPr>
              <a:t>توجه:</a:t>
            </a:r>
            <a:r>
              <a:rPr lang="fa-IR" sz="3200" dirty="0">
                <a:cs typeface="B Nazanin" panose="00000400000000000000" pitchFamily="2" charset="-78"/>
              </a:rPr>
              <a:t/>
            </a:r>
            <a:br>
              <a:rPr lang="fa-IR" sz="3200" dirty="0">
                <a:cs typeface="B Nazanin" panose="00000400000000000000" pitchFamily="2" charset="-78"/>
              </a:rPr>
            </a:br>
            <a:r>
              <a:rPr lang="fa-IR" sz="3200" dirty="0">
                <a:cs typeface="B Nazanin" panose="00000400000000000000" pitchFamily="2" charset="-78"/>
              </a:rPr>
              <a:t>برای ارسال گزارش هر محتوای دیجیتال، تکمیل اطلاعات </a:t>
            </a:r>
            <a:r>
              <a:rPr lang="fa-IR" sz="3200">
                <a:cs typeface="B Nazanin" panose="00000400000000000000" pitchFamily="2" charset="-78"/>
              </a:rPr>
              <a:t>اسلایدهای صفحات2 </a:t>
            </a:r>
            <a:r>
              <a:rPr lang="fa-IR" sz="3200" dirty="0">
                <a:cs typeface="B Nazanin" panose="00000400000000000000" pitchFamily="2" charset="-78"/>
              </a:rPr>
              <a:t>تا 4 ضروری است؛ بنابراین می توانید به تعداد محتوای دیجیتال انجمن  این صفحات را کپی و اطلاعات مربوط به هر برنامه  را وارد نمائید. 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02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</TotalTime>
  <Words>169</Words>
  <Application>Microsoft Office PowerPoint</Application>
  <PresentationFormat>A4 Paper (210x297 mm)</PresentationFormat>
  <Paragraphs>55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B Mitra</vt:lpstr>
      <vt:lpstr>B Nazanin</vt:lpstr>
      <vt:lpstr>B Titr</vt:lpstr>
      <vt:lpstr>B Zar</vt:lpstr>
      <vt:lpstr>Calibri</vt:lpstr>
      <vt:lpstr>Calibri Light</vt:lpstr>
      <vt:lpstr>Helvetica Light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javadi</cp:lastModifiedBy>
  <cp:revision>35</cp:revision>
  <dcterms:created xsi:type="dcterms:W3CDTF">2017-06-12T07:22:58Z</dcterms:created>
  <dcterms:modified xsi:type="dcterms:W3CDTF">2025-07-14T08:33:40Z</dcterms:modified>
</cp:coreProperties>
</file>