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16" r:id="rId2"/>
    <p:sldId id="317" r:id="rId3"/>
    <p:sldId id="318" r:id="rId4"/>
    <p:sldId id="319" r:id="rId5"/>
    <p:sldId id="321" r:id="rId6"/>
    <p:sldId id="320" r:id="rId7"/>
  </p:sldIdLst>
  <p:sldSz cx="6858000" cy="9906000" type="A4"/>
  <p:notesSz cx="7302500" cy="9588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CFF1F3"/>
    <a:srgbClr val="00B5C0"/>
    <a:srgbClr val="37CEDF"/>
    <a:srgbClr val="60D9E6"/>
    <a:srgbClr val="9DE2FF"/>
    <a:srgbClr val="FFFEEE"/>
    <a:srgbClr val="FFEEB7"/>
    <a:srgbClr val="FFDC68"/>
    <a:srgbClr val="FF8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/>
  </p:normalViewPr>
  <p:slideViewPr>
    <p:cSldViewPr snapToGrid="0">
      <p:cViewPr varScale="1">
        <p:scale>
          <a:sx n="64" d="100"/>
          <a:sy n="64" d="100"/>
        </p:scale>
        <p:origin x="2646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D7492986-915F-40F6-BEEC-CD3A01EA4200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ED1E5AA9-8606-4FA7-AB12-38383324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5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F7F748CC-0BF6-4EDC-B4EC-CBF1EC44B1B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32063" y="1198563"/>
            <a:ext cx="2238375" cy="3235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15" tIns="48257" rIns="96515" bIns="482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466"/>
            <a:ext cx="5842000" cy="3775472"/>
          </a:xfrm>
          <a:prstGeom prst="rect">
            <a:avLst/>
          </a:prstGeom>
        </p:spPr>
        <p:txBody>
          <a:bodyPr vert="horz" lIns="96515" tIns="48257" rIns="96515" bIns="4825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42B6B199-5267-42DB-AB18-2C6DB653B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78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7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9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61060" y="761294"/>
            <a:ext cx="831354" cy="121256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5212" y="761294"/>
            <a:ext cx="2410122" cy="121256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191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911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11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8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5212" y="3808766"/>
            <a:ext cx="1620738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71675" y="3808766"/>
            <a:ext cx="1620739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87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5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71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7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9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9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1912"/>
            <a:ext cx="6858000" cy="6114088"/>
          </a:xfrm>
          <a:prstGeom prst="rect">
            <a:avLst/>
          </a:prstGeom>
          <a:solidFill>
            <a:srgbClr val="00A99C"/>
          </a:solidFill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075" y="399162"/>
            <a:ext cx="657225" cy="7070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003" y="343689"/>
            <a:ext cx="790757" cy="8877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35" y="256214"/>
            <a:ext cx="1109893" cy="941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078686">
            <a:off x="920602" y="4868205"/>
            <a:ext cx="2295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نام نشریه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910" y="399162"/>
            <a:ext cx="1139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FFF00"/>
                </a:solidFill>
              </a:rPr>
              <a:t>لوگوی انجمن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3" y="3660530"/>
            <a:ext cx="6852817" cy="54585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B83D757-6C6B-C150-0E8F-5C07F3CAD2F1}"/>
              </a:ext>
            </a:extLst>
          </p:cNvPr>
          <p:cNvSpPr/>
          <p:nvPr/>
        </p:nvSpPr>
        <p:spPr>
          <a:xfrm>
            <a:off x="-4" y="2816765"/>
            <a:ext cx="6852817" cy="766967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Titr" panose="00000700000000000000" pitchFamily="2" charset="-78"/>
              </a:rPr>
              <a:t>پانزدهمین  </a:t>
            </a: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جشنواره دانشگاهی حرکت</a:t>
            </a:r>
            <a:endParaRPr lang="fa-IR" sz="24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BDA0BD8-BA86-C46E-7B76-0760CB4436BB}"/>
              </a:ext>
            </a:extLst>
          </p:cNvPr>
          <p:cNvSpPr txBox="1"/>
          <p:nvPr/>
        </p:nvSpPr>
        <p:spPr>
          <a:xfrm>
            <a:off x="782264" y="1530540"/>
            <a:ext cx="528828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endParaRPr lang="fa-IR" sz="1800" b="1" dirty="0">
              <a:cs typeface="B Mitra" panose="00000400000000000000" pitchFamily="2" charset="-78"/>
            </a:endParaRPr>
          </a:p>
          <a:p>
            <a:pPr algn="ctr" rtl="1"/>
            <a:r>
              <a:rPr lang="fa-IR" sz="2000" b="1" dirty="0">
                <a:cs typeface="B Titr" panose="00000700000000000000" pitchFamily="2" charset="-78"/>
              </a:rPr>
              <a:t>گزارش عملکـــرد انجمن در حوزه </a:t>
            </a:r>
            <a:r>
              <a:rPr lang="fa-IR" sz="2000" b="1" dirty="0">
                <a:solidFill>
                  <a:srgbClr val="FFFF00"/>
                </a:solidFill>
                <a:cs typeface="B Titr" panose="00000700000000000000" pitchFamily="2" charset="-78"/>
              </a:rPr>
              <a:t>نشریۀ علمی</a:t>
            </a:r>
          </a:p>
          <a:p>
            <a:pPr algn="ctr" rtl="1"/>
            <a:r>
              <a:rPr lang="fa-IR" sz="2000" b="1" dirty="0">
                <a:cs typeface="B Titr" panose="000007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rgbClr val="FFFF00"/>
                </a:solidFill>
                <a:cs typeface="B Titr" panose="00000700000000000000" pitchFamily="2" charset="-78"/>
              </a:rPr>
              <a:t>.........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543" y="323562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48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2038662"/>
            <a:ext cx="6852817" cy="566556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  .......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654509"/>
            <a:ext cx="6852817" cy="54585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112030"/>
              </p:ext>
            </p:extLst>
          </p:nvPr>
        </p:nvGraphicFramePr>
        <p:xfrm>
          <a:off x="471488" y="3656572"/>
          <a:ext cx="5915025" cy="898047"/>
        </p:xfrm>
        <a:graphic>
          <a:graphicData uri="http://schemas.openxmlformats.org/drawingml/2006/table">
            <a:tbl>
              <a:tblPr rtl="1" firstRow="1" firstCol="1" bandRow="1">
                <a:tableStyleId>{7DF18680-E054-41AD-8BC1-D1AEF772440D}</a:tableStyleId>
              </a:tblPr>
              <a:tblGrid>
                <a:gridCol w="1562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857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349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15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5098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نام نشریه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تاریخ اخذ مجوز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دوره انتشار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شمارگان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94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079828" y="2957765"/>
            <a:ext cx="13676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شناسنامه نشریه 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356402"/>
              </p:ext>
            </p:extLst>
          </p:nvPr>
        </p:nvGraphicFramePr>
        <p:xfrm>
          <a:off x="471489" y="5030357"/>
          <a:ext cx="5915024" cy="759595"/>
        </p:xfrm>
        <a:graphic>
          <a:graphicData uri="http://schemas.openxmlformats.org/drawingml/2006/table">
            <a:tbl>
              <a:tblPr rtl="1" firstRow="1" firstCol="1" bandRow="1">
                <a:tableStyleId>{7DF18680-E054-41AD-8BC1-D1AEF772440D}</a:tableStyleId>
              </a:tblPr>
              <a:tblGrid>
                <a:gridCol w="232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5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68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295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صاحب امتیاز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مدیرمسئول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سردبیر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6638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8" name="Rectangle 2"/>
          <p:cNvSpPr>
            <a:spLocks noChangeArrowheads="1"/>
          </p:cNvSpPr>
          <p:nvPr/>
        </p:nvSpPr>
        <p:spPr bwMode="auto">
          <a:xfrm>
            <a:off x="1772749" y="6227638"/>
            <a:ext cx="461376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C00000"/>
                </a:solidFill>
                <a:cs typeface="B Zar" panose="00000400000000000000" pitchFamily="2" charset="-78"/>
              </a:rPr>
              <a:t>آمار شماره­های منتشرشدۀ نشریه در دورۀ کنونی انجمن علمی</a:t>
            </a:r>
            <a:endParaRPr lang="en-US" sz="1600" b="1" dirty="0">
              <a:solidFill>
                <a:srgbClr val="C00000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270452"/>
              </p:ext>
            </p:extLst>
          </p:nvPr>
        </p:nvGraphicFramePr>
        <p:xfrm>
          <a:off x="532488" y="7002589"/>
          <a:ext cx="5915023" cy="681654"/>
        </p:xfrm>
        <a:graphic>
          <a:graphicData uri="http://schemas.openxmlformats.org/drawingml/2006/table">
            <a:tbl>
              <a:tblPr rtl="1" firstRow="1" firstCol="1" bandRow="1">
                <a:tableStyleId>{7DF18680-E054-41AD-8BC1-D1AEF772440D}</a:tableStyleId>
              </a:tblPr>
              <a:tblGrid>
                <a:gridCol w="19720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0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521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شماره نشریه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تاریخ نشر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شناسه نشریه در سامانه فرنما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950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7" name="8-Point Star 2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663" y="181621"/>
            <a:ext cx="908774" cy="88776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573" y="181621"/>
            <a:ext cx="790757" cy="88776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96757" y="1163968"/>
            <a:ext cx="5259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00" y="266527"/>
            <a:ext cx="846752" cy="71794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34910" y="399162"/>
            <a:ext cx="1139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F0000"/>
                </a:solidFill>
              </a:rPr>
              <a:t>لوگوی انجمن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430" y="8402371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4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873853"/>
            <a:ext cx="6852817" cy="404617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نشریه ...........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32030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5341868" y="2719279"/>
            <a:ext cx="101502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نقطه شروع: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 rot="10800000" flipV="1">
            <a:off x="4895850" y="3801153"/>
            <a:ext cx="13499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مجوز فعالیت:</a:t>
            </a:r>
            <a:endParaRPr kumimoji="0" lang="en-US" altLang="fa-IR" sz="1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66546" y="4777238"/>
            <a:ext cx="430619" cy="391649"/>
            <a:chOff x="5897310" y="6213351"/>
            <a:chExt cx="430619" cy="430618"/>
          </a:xfrm>
        </p:grpSpPr>
        <p:sp>
          <p:nvSpPr>
            <p:cNvPr id="27" name="Shape 364"/>
            <p:cNvSpPr/>
            <p:nvPr/>
          </p:nvSpPr>
          <p:spPr>
            <a:xfrm>
              <a:off x="5897310" y="6213351"/>
              <a:ext cx="430619" cy="430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750">
                <a:solidFill>
                  <a:srgbClr val="C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28" name="Shape 369"/>
            <p:cNvSpPr/>
            <p:nvPr/>
          </p:nvSpPr>
          <p:spPr>
            <a:xfrm>
              <a:off x="6029419" y="6344437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4495800" y="4373062"/>
            <a:ext cx="174998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و افتخارات:</a:t>
            </a:r>
            <a:endParaRPr kumimoji="0" lang="en-US" altLang="fa-IR" sz="1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29453" y="4610488"/>
            <a:ext cx="297073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spcAft>
                <a:spcPts val="0"/>
              </a:spcAft>
            </a:pPr>
            <a:r>
              <a:rPr lang="fa-IR" sz="16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 </a:t>
            </a:r>
          </a:p>
          <a:p>
            <a:pPr algn="just" rtl="1">
              <a:spcAft>
                <a:spcPts val="0"/>
              </a:spcAft>
            </a:pPr>
            <a:r>
              <a:rPr lang="fa-IR" sz="10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مقام: </a:t>
            </a:r>
          </a:p>
          <a:p>
            <a:pPr algn="just" rtl="1">
              <a:spcAft>
                <a:spcPts val="0"/>
              </a:spcAft>
            </a:pPr>
            <a:r>
              <a:rPr lang="fa-IR" sz="1000" b="1" dirty="0">
                <a:solidFill>
                  <a:srgbClr val="C00000"/>
                </a:solidFill>
                <a:latin typeface="wm_Shekasteh"/>
                <a:ea typeface="MS Mincho"/>
                <a:cs typeface="B Zar" panose="00000400000000000000" pitchFamily="2" charset="-78"/>
              </a:rPr>
              <a:t>جشنواره:</a:t>
            </a:r>
          </a:p>
          <a:p>
            <a:pPr algn="just" rtl="1">
              <a:spcAft>
                <a:spcPts val="0"/>
              </a:spcAft>
            </a:pPr>
            <a:endParaRPr lang="fa-IR" sz="1000" b="1" dirty="0">
              <a:solidFill>
                <a:srgbClr val="C00000"/>
              </a:solidFill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b="1" dirty="0">
              <a:solidFill>
                <a:srgbClr val="C00000"/>
              </a:solidFill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r>
              <a:rPr lang="fa-IR" sz="10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مقام: </a:t>
            </a:r>
            <a:r>
              <a:rPr lang="fa-IR" sz="1000" dirty="0"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ا</a:t>
            </a:r>
          </a:p>
          <a:p>
            <a:pPr algn="just" rtl="1">
              <a:spcAft>
                <a:spcPts val="0"/>
              </a:spcAft>
            </a:pPr>
            <a:r>
              <a:rPr lang="fa-IR" sz="1000" b="1" dirty="0">
                <a:solidFill>
                  <a:srgbClr val="C00000"/>
                </a:solidFill>
                <a:latin typeface="wm_Shekasteh"/>
                <a:ea typeface="MS Mincho"/>
                <a:cs typeface="B Zar" panose="00000400000000000000" pitchFamily="2" charset="-78"/>
              </a:rPr>
              <a:t>جشنواره:</a:t>
            </a:r>
          </a:p>
          <a:p>
            <a:pPr algn="just" rtl="1">
              <a:spcAft>
                <a:spcPts val="0"/>
              </a:spcAft>
            </a:pPr>
            <a:endParaRPr lang="fa-IR" sz="1000" b="1" dirty="0">
              <a:solidFill>
                <a:srgbClr val="C00000"/>
              </a:solidFill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r>
              <a:rPr lang="fa-IR" sz="10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مقام: </a:t>
            </a:r>
          </a:p>
          <a:p>
            <a:pPr algn="just" rtl="1">
              <a:spcAft>
                <a:spcPts val="0"/>
              </a:spcAft>
            </a:pPr>
            <a:r>
              <a:rPr lang="fa-IR" sz="1000" b="1" dirty="0">
                <a:solidFill>
                  <a:srgbClr val="FF0000"/>
                </a:solidFill>
                <a:latin typeface="wm_Shekasteh"/>
                <a:ea typeface="MS Mincho"/>
                <a:cs typeface="B Zar" panose="00000400000000000000" pitchFamily="2" charset="-78"/>
              </a:rPr>
              <a:t>جشنواره: </a:t>
            </a: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r>
              <a:rPr lang="fa-IR" sz="1000" dirty="0">
                <a:latin typeface="wm_Shekasteh"/>
                <a:ea typeface="MS Mincho"/>
                <a:cs typeface="B Zar" panose="00000400000000000000" pitchFamily="2" charset="-78"/>
              </a:rPr>
              <a:t>                               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6054441" y="5388706"/>
            <a:ext cx="382687" cy="391649"/>
            <a:chOff x="5897310" y="6213351"/>
            <a:chExt cx="430619" cy="430618"/>
          </a:xfrm>
        </p:grpSpPr>
        <p:sp>
          <p:nvSpPr>
            <p:cNvPr id="32" name="Shape 364"/>
            <p:cNvSpPr/>
            <p:nvPr/>
          </p:nvSpPr>
          <p:spPr>
            <a:xfrm>
              <a:off x="5897310" y="6213351"/>
              <a:ext cx="430619" cy="430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750">
                <a:solidFill>
                  <a:srgbClr val="C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33" name="Shape 369"/>
            <p:cNvSpPr/>
            <p:nvPr/>
          </p:nvSpPr>
          <p:spPr>
            <a:xfrm>
              <a:off x="6029419" y="6344437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042621" y="5940857"/>
            <a:ext cx="406322" cy="440233"/>
            <a:chOff x="5897310" y="6213351"/>
            <a:chExt cx="430619" cy="430618"/>
          </a:xfrm>
        </p:grpSpPr>
        <p:sp>
          <p:nvSpPr>
            <p:cNvPr id="36" name="Shape 364"/>
            <p:cNvSpPr/>
            <p:nvPr/>
          </p:nvSpPr>
          <p:spPr>
            <a:xfrm>
              <a:off x="5897310" y="6213351"/>
              <a:ext cx="430619" cy="430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750">
                <a:solidFill>
                  <a:srgbClr val="C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37" name="Shape 369"/>
            <p:cNvSpPr/>
            <p:nvPr/>
          </p:nvSpPr>
          <p:spPr>
            <a:xfrm>
              <a:off x="6029419" y="6344437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8-Point Star 43"/>
          <p:cNvSpPr/>
          <p:nvPr/>
        </p:nvSpPr>
        <p:spPr>
          <a:xfrm>
            <a:off x="224577" y="9016772"/>
            <a:ext cx="457200" cy="457200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81621"/>
            <a:ext cx="908774" cy="88776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373" y="181621"/>
            <a:ext cx="790757" cy="88776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" y="227341"/>
            <a:ext cx="967865" cy="872283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832163" y="814095"/>
            <a:ext cx="5259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5860" y="6512938"/>
            <a:ext cx="408467" cy="438950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idx="2"/>
          </p:nvPr>
        </p:nvSpPr>
        <p:spPr>
          <a:xfrm>
            <a:off x="681778" y="2965126"/>
            <a:ext cx="2301266" cy="2423580"/>
          </a:xfrm>
        </p:spPr>
      </p:sp>
      <p:sp>
        <p:nvSpPr>
          <p:cNvPr id="9" name="Picture Placeholder 8"/>
          <p:cNvSpPr>
            <a:spLocks noGrp="1"/>
          </p:cNvSpPr>
          <p:nvPr>
            <p:ph type="pic" idx="2"/>
          </p:nvPr>
        </p:nvSpPr>
        <p:spPr>
          <a:xfrm>
            <a:off x="790607" y="6074870"/>
            <a:ext cx="2038845" cy="2423580"/>
          </a:xfrm>
        </p:spPr>
      </p: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5556099" y="5053821"/>
            <a:ext cx="87716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مدیر مسئول:</a:t>
            </a:r>
            <a:endParaRPr kumimoji="0" lang="en-US" altLang="fa-IR" sz="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5708499" y="5206221"/>
            <a:ext cx="87716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مدیر مسئول:</a:t>
            </a:r>
            <a:endParaRPr kumimoji="0" lang="en-US" altLang="fa-IR" sz="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4910" y="399162"/>
            <a:ext cx="1139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F0000"/>
                </a:solidFill>
              </a:rPr>
              <a:t>لوگوی انجمن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780" y="8619888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4944434" y="2962798"/>
            <a:ext cx="14686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روند داوری مقالات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pSp>
        <p:nvGrpSpPr>
          <p:cNvPr id="42" name="Shape 1481"/>
          <p:cNvGrpSpPr/>
          <p:nvPr/>
        </p:nvGrpSpPr>
        <p:grpSpPr>
          <a:xfrm>
            <a:off x="889814" y="5835475"/>
            <a:ext cx="5335726" cy="1320028"/>
            <a:chOff x="912099" y="1952836"/>
            <a:chExt cx="10261997" cy="2318156"/>
          </a:xfrm>
        </p:grpSpPr>
        <p:sp>
          <p:nvSpPr>
            <p:cNvPr id="43" name="Shape 1482"/>
            <p:cNvSpPr/>
            <p:nvPr/>
          </p:nvSpPr>
          <p:spPr>
            <a:xfrm>
              <a:off x="1596086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4" name="Shape 1483"/>
            <p:cNvGrpSpPr/>
            <p:nvPr/>
          </p:nvGrpSpPr>
          <p:grpSpPr>
            <a:xfrm>
              <a:off x="912099" y="1952836"/>
              <a:ext cx="10261997" cy="2308511"/>
              <a:chOff x="0" y="0"/>
              <a:chExt cx="20526667" cy="4617019"/>
            </a:xfrm>
          </p:grpSpPr>
          <p:sp>
            <p:nvSpPr>
              <p:cNvPr id="55" name="Shape 1484"/>
              <p:cNvSpPr/>
              <p:nvPr/>
            </p:nvSpPr>
            <p:spPr>
              <a:xfrm rot="10800000" flipH="1">
                <a:off x="0" y="2306303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Shape 1485"/>
              <p:cNvSpPr/>
              <p:nvPr/>
            </p:nvSpPr>
            <p:spPr>
              <a:xfrm>
                <a:off x="11950661" y="0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Shape 1486"/>
              <p:cNvSpPr/>
              <p:nvPr/>
            </p:nvSpPr>
            <p:spPr>
              <a:xfrm rot="10800000" flipH="1">
                <a:off x="7953210" y="2317878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Shape 1487"/>
              <p:cNvSpPr/>
              <p:nvPr/>
            </p:nvSpPr>
            <p:spPr>
              <a:xfrm>
                <a:off x="3983405" y="43405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Shape 1488"/>
              <p:cNvSpPr/>
              <p:nvPr/>
            </p:nvSpPr>
            <p:spPr>
              <a:xfrm rot="10800000" flipH="1">
                <a:off x="15929954" y="2325594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" name="Shape 1489"/>
            <p:cNvGrpSpPr/>
            <p:nvPr/>
          </p:nvGrpSpPr>
          <p:grpSpPr>
            <a:xfrm>
              <a:off x="912099" y="1979363"/>
              <a:ext cx="10259364" cy="2291630"/>
              <a:chOff x="0" y="0"/>
              <a:chExt cx="20521397" cy="4583258"/>
            </a:xfrm>
          </p:grpSpPr>
          <p:sp>
            <p:nvSpPr>
              <p:cNvPr id="50" name="Shape 1490"/>
              <p:cNvSpPr/>
              <p:nvPr/>
            </p:nvSpPr>
            <p:spPr>
              <a:xfrm>
                <a:off x="0" y="0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Shape 1491"/>
              <p:cNvSpPr/>
              <p:nvPr/>
            </p:nvSpPr>
            <p:spPr>
              <a:xfrm rot="10800000" flipH="1">
                <a:off x="3987242" y="2291834"/>
                <a:ext cx="4596714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Shape 1492"/>
              <p:cNvSpPr/>
              <p:nvPr/>
            </p:nvSpPr>
            <p:spPr>
              <a:xfrm>
                <a:off x="7961271" y="14467"/>
                <a:ext cx="4596714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Shape 1493"/>
              <p:cNvSpPr/>
              <p:nvPr/>
            </p:nvSpPr>
            <p:spPr>
              <a:xfrm>
                <a:off x="15924684" y="14467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Shape 1494"/>
              <p:cNvSpPr/>
              <p:nvPr/>
            </p:nvSpPr>
            <p:spPr>
              <a:xfrm rot="10800000" flipH="1">
                <a:off x="11936192" y="2291834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6" name="Shape 1495"/>
            <p:cNvSpPr/>
            <p:nvPr/>
          </p:nvSpPr>
          <p:spPr>
            <a:xfrm>
              <a:off x="3576048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Shape 1496"/>
            <p:cNvSpPr/>
            <p:nvPr/>
          </p:nvSpPr>
          <p:spPr>
            <a:xfrm>
              <a:off x="5556010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Shape 1497"/>
            <p:cNvSpPr/>
            <p:nvPr/>
          </p:nvSpPr>
          <p:spPr>
            <a:xfrm>
              <a:off x="7571971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Shape 1498"/>
            <p:cNvSpPr/>
            <p:nvPr/>
          </p:nvSpPr>
          <p:spPr>
            <a:xfrm>
              <a:off x="9587934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5371903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301671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253265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228188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04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202094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05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187397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082541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75142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026893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99863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8925" y="1930940"/>
            <a:ext cx="6852817" cy="543553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نشریۀ.............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0" y="2561128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8" name="8-Point Star 77"/>
          <p:cNvSpPr/>
          <p:nvPr/>
        </p:nvSpPr>
        <p:spPr>
          <a:xfrm>
            <a:off x="224577" y="9016771"/>
            <a:ext cx="572180" cy="481791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51141"/>
            <a:ext cx="908774" cy="887762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373" y="151141"/>
            <a:ext cx="790757" cy="887762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25" y="247089"/>
            <a:ext cx="886515" cy="860354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794978" y="1108249"/>
            <a:ext cx="5259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34910" y="399162"/>
            <a:ext cx="1139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F0000"/>
                </a:solidFill>
              </a:rPr>
              <a:t>لوگوی انجمن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157" y="8544798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7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681777" y="2679145"/>
            <a:ext cx="26900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شمارۀ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07983" y="7441526"/>
            <a:ext cx="48775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3928308" y="3017699"/>
            <a:ext cx="26940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fa-IR" sz="1600" b="1" dirty="0">
                <a:solidFill>
                  <a:srgbClr val="C00000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محور اصلی این شماره: 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a-IR" altLang="fa-IR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B Mitr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925" y="2000279"/>
            <a:ext cx="6852817" cy="543553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</a:t>
            </a:r>
            <a:r>
              <a:rPr lang="fa-IR" b="1" dirty="0">
                <a:solidFill>
                  <a:prstClr val="white"/>
                </a:solidFill>
                <a:cs typeface="B Mitra" panose="00000400000000000000" pitchFamily="2" charset="-78"/>
              </a:rPr>
              <a:t> ..........</a:t>
            </a: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253366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5" name="8-Point Star 24"/>
          <p:cNvSpPr/>
          <p:nvPr/>
        </p:nvSpPr>
        <p:spPr>
          <a:xfrm>
            <a:off x="224577" y="8920065"/>
            <a:ext cx="572180" cy="553907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51141"/>
            <a:ext cx="908774" cy="88776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373" y="151141"/>
            <a:ext cx="790757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76" y="196861"/>
            <a:ext cx="960364" cy="94106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17103" y="1166509"/>
            <a:ext cx="5259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2"/>
          </p:nvPr>
        </p:nvSpPr>
        <p:spPr/>
      </p:sp>
      <p:sp>
        <p:nvSpPr>
          <p:cNvPr id="19" name="TextBox 18"/>
          <p:cNvSpPr txBox="1"/>
          <p:nvPr/>
        </p:nvSpPr>
        <p:spPr>
          <a:xfrm>
            <a:off x="134910" y="399162"/>
            <a:ext cx="1139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F0000"/>
                </a:solidFill>
              </a:rPr>
              <a:t>لوگوی انجمن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980" y="8443320"/>
            <a:ext cx="2081050" cy="131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6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4729186" y="2767854"/>
            <a:ext cx="158088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همکاران در این شماره:</a:t>
            </a:r>
            <a:endParaRPr kumimoji="0" lang="en-US" altLang="fa-IR" sz="1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9" name="Shape 1529"/>
          <p:cNvSpPr/>
          <p:nvPr/>
        </p:nvSpPr>
        <p:spPr>
          <a:xfrm>
            <a:off x="5341786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F39C1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</a:t>
            </a:r>
          </a:p>
        </p:txBody>
      </p:sp>
      <p:sp>
        <p:nvSpPr>
          <p:cNvPr id="23" name="Shape 1530"/>
          <p:cNvSpPr/>
          <p:nvPr/>
        </p:nvSpPr>
        <p:spPr>
          <a:xfrm>
            <a:off x="5672119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94B15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</a:t>
            </a:r>
          </a:p>
        </p:txBody>
      </p:sp>
      <p:sp>
        <p:nvSpPr>
          <p:cNvPr id="24" name="Shape 1531"/>
          <p:cNvSpPr/>
          <p:nvPr/>
        </p:nvSpPr>
        <p:spPr>
          <a:xfrm>
            <a:off x="6002455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15A3A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</a:t>
            </a:r>
          </a:p>
        </p:txBody>
      </p:sp>
      <p:sp>
        <p:nvSpPr>
          <p:cNvPr id="25" name="Shape 1529"/>
          <p:cNvSpPr/>
          <p:nvPr/>
        </p:nvSpPr>
        <p:spPr>
          <a:xfrm>
            <a:off x="4360330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F39C1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</a:t>
            </a:r>
          </a:p>
        </p:txBody>
      </p:sp>
      <p:sp>
        <p:nvSpPr>
          <p:cNvPr id="26" name="Shape 1530"/>
          <p:cNvSpPr/>
          <p:nvPr/>
        </p:nvSpPr>
        <p:spPr>
          <a:xfrm>
            <a:off x="4690663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94B15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</a:t>
            </a:r>
          </a:p>
        </p:txBody>
      </p:sp>
      <p:sp>
        <p:nvSpPr>
          <p:cNvPr id="27" name="Shape 1531"/>
          <p:cNvSpPr/>
          <p:nvPr/>
        </p:nvSpPr>
        <p:spPr>
          <a:xfrm>
            <a:off x="5020999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15A3A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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118778"/>
              </p:ext>
            </p:extLst>
          </p:nvPr>
        </p:nvGraphicFramePr>
        <p:xfrm>
          <a:off x="743153" y="4759845"/>
          <a:ext cx="5566916" cy="2946183"/>
        </p:xfrm>
        <a:graphic>
          <a:graphicData uri="http://schemas.openxmlformats.org/drawingml/2006/table">
            <a:tbl>
              <a:tblPr rtl="1" firstRow="1" firstCol="1" bandRow="1">
                <a:tableStyleId>{7DF18680-E054-41AD-8BC1-D1AEF772440D}</a:tableStyleId>
              </a:tblPr>
              <a:tblGrid>
                <a:gridCol w="18548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560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60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2749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نام و نام خانوادگی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مسئولیت در نشریه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32075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>
                          <a:effectLst/>
                        </a:rPr>
                        <a:t>مسئولیت در انجمن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49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498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916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437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43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7" name="Rectangle 36"/>
          <p:cNvSpPr/>
          <p:nvPr/>
        </p:nvSpPr>
        <p:spPr>
          <a:xfrm>
            <a:off x="95250" y="2024933"/>
            <a:ext cx="6757567" cy="390697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</a:t>
            </a:r>
            <a:r>
              <a:rPr lang="fa-IR" b="1" dirty="0">
                <a:solidFill>
                  <a:prstClr val="white"/>
                </a:solidFill>
                <a:cs typeface="B Mitra" panose="00000400000000000000" pitchFamily="2" charset="-78"/>
              </a:rPr>
              <a:t> ..........</a:t>
            </a: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245746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0" name="8-Point Star 39"/>
          <p:cNvSpPr/>
          <p:nvPr/>
        </p:nvSpPr>
        <p:spPr>
          <a:xfrm>
            <a:off x="224577" y="9069354"/>
            <a:ext cx="518576" cy="404617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81621"/>
            <a:ext cx="908774" cy="88776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373" y="181621"/>
            <a:ext cx="790757" cy="88776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79" y="279261"/>
            <a:ext cx="997254" cy="95529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43153" y="1223992"/>
            <a:ext cx="5259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حوزه 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.........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4910" y="399162"/>
            <a:ext cx="1139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FF0000"/>
                </a:solidFill>
              </a:rPr>
              <a:t>لوگوی انجمن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980" y="8465865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8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2700" cap="flat">
          <a:solidFill>
            <a:schemeClr val="accent5"/>
          </a:solidFill>
          <a:miter lim="400000"/>
        </a:ln>
        <a:effectLst/>
      </a:spPr>
      <a:bodyPr wrap="square" lIns="50800" tIns="50800" rIns="50800" bIns="50800" numCol="1" anchor="ctr">
        <a:noAutofit/>
      </a:bodyPr>
      <a:lstStyle>
        <a:defPPr>
          <a:defRPr sz="3200">
            <a:solidFill>
              <a:srgbClr val="FFFFFF"/>
            </a:solidFill>
            <a:latin typeface="+mn-lt"/>
            <a:ea typeface="+mn-ea"/>
            <a:cs typeface="+mn-cs"/>
            <a:sym typeface="Helvetica Ligh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3545</TotalTime>
  <Words>180</Words>
  <Application>Microsoft Office PowerPoint</Application>
  <PresentationFormat>A4 Paper (210x297 mm)</PresentationFormat>
  <Paragraphs>87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B Mitra</vt:lpstr>
      <vt:lpstr>B Titr</vt:lpstr>
      <vt:lpstr>B Zar</vt:lpstr>
      <vt:lpstr>Calibri</vt:lpstr>
      <vt:lpstr>Calibri Light</vt:lpstr>
      <vt:lpstr>MS Mincho</vt:lpstr>
      <vt:lpstr>Roboto Condensed</vt:lpstr>
      <vt:lpstr>Times New Roman</vt:lpstr>
      <vt:lpstr>wm_Shekasteh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javadi</cp:lastModifiedBy>
  <cp:revision>489</cp:revision>
  <cp:lastPrinted>2016-06-18T07:11:26Z</cp:lastPrinted>
  <dcterms:created xsi:type="dcterms:W3CDTF">2016-06-14T09:18:07Z</dcterms:created>
  <dcterms:modified xsi:type="dcterms:W3CDTF">2025-07-14T08:36:12Z</dcterms:modified>
</cp:coreProperties>
</file>