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5" r:id="rId2"/>
    <p:sldId id="261" r:id="rId3"/>
    <p:sldId id="263" r:id="rId4"/>
    <p:sldId id="313" r:id="rId5"/>
    <p:sldId id="351" r:id="rId6"/>
    <p:sldId id="352" r:id="rId7"/>
    <p:sldId id="353" r:id="rId8"/>
    <p:sldId id="354" r:id="rId9"/>
    <p:sldId id="356" r:id="rId10"/>
    <p:sldId id="283" r:id="rId11"/>
    <p:sldId id="296" r:id="rId12"/>
    <p:sldId id="264" r:id="rId13"/>
    <p:sldId id="265" r:id="rId14"/>
    <p:sldId id="404" r:id="rId15"/>
    <p:sldId id="400" r:id="rId16"/>
    <p:sldId id="401" r:id="rId17"/>
    <p:sldId id="395" r:id="rId18"/>
    <p:sldId id="397" r:id="rId19"/>
    <p:sldId id="399" r:id="rId20"/>
    <p:sldId id="405" r:id="rId21"/>
  </p:sldIdLst>
  <p:sldSz cx="6858000" cy="9906000" type="A4"/>
  <p:notesSz cx="7302500" cy="9588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E7BD5E6-637B-4BB5-94CE-B3CAFA61EC24}">
          <p14:sldIdLst>
            <p14:sldId id="355"/>
            <p14:sldId id="261"/>
            <p14:sldId id="263"/>
            <p14:sldId id="313"/>
            <p14:sldId id="351"/>
            <p14:sldId id="352"/>
            <p14:sldId id="353"/>
            <p14:sldId id="354"/>
            <p14:sldId id="356"/>
            <p14:sldId id="283"/>
            <p14:sldId id="296"/>
            <p14:sldId id="264"/>
            <p14:sldId id="265"/>
            <p14:sldId id="404"/>
          </p14:sldIdLst>
        </p14:section>
        <p14:section name="Untitled Section" id="{8CA414EA-BC0E-4E3E-8874-298E5159C38D}">
          <p14:sldIdLst>
            <p14:sldId id="400"/>
            <p14:sldId id="401"/>
            <p14:sldId id="395"/>
            <p14:sldId id="397"/>
            <p14:sldId id="399"/>
            <p14:sldId id="4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5C0"/>
    <a:srgbClr val="009999"/>
    <a:srgbClr val="CFF1F3"/>
    <a:srgbClr val="37CEDF"/>
    <a:srgbClr val="60D9E6"/>
    <a:srgbClr val="9DE2FF"/>
    <a:srgbClr val="FFFEEE"/>
    <a:srgbClr val="FFEEB7"/>
    <a:srgbClr val="FFDC68"/>
    <a:srgbClr val="FF8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434" autoAdjust="0"/>
  </p:normalViewPr>
  <p:slideViewPr>
    <p:cSldViewPr snapToGrid="0">
      <p:cViewPr varScale="1">
        <p:scale>
          <a:sx n="61" d="100"/>
          <a:sy n="61" d="100"/>
        </p:scale>
        <p:origin x="2688" y="2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D7492986-915F-40F6-BEEC-CD3A01EA4200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ED1E5AA9-8606-4FA7-AB12-38383324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5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F7F748CC-0BF6-4EDC-B4EC-CBF1EC44B1B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32063" y="1198563"/>
            <a:ext cx="2238375" cy="3235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15" tIns="48257" rIns="96515" bIns="482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466"/>
            <a:ext cx="5842000" cy="3775472"/>
          </a:xfrm>
          <a:prstGeom prst="rect">
            <a:avLst/>
          </a:prstGeom>
        </p:spPr>
        <p:txBody>
          <a:bodyPr vert="horz" lIns="96515" tIns="48257" rIns="96515" bIns="4825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42B6B199-5267-42DB-AB18-2C6DB653B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978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7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90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61060" y="761294"/>
            <a:ext cx="831354" cy="121256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5212" y="761294"/>
            <a:ext cx="2410122" cy="121256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191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9115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11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8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5212" y="3808766"/>
            <a:ext cx="1620738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71675" y="3808766"/>
            <a:ext cx="1620739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87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58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18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71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7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9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034" y="181621"/>
            <a:ext cx="908774" cy="8089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19" y="122492"/>
            <a:ext cx="790757" cy="8877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271400"/>
            <a:ext cx="6653527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sz="2400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در حوزه رقابتی </a:t>
            </a:r>
            <a:r>
              <a:rPr lang="fa-IR" sz="2800" b="1" dirty="0">
                <a:solidFill>
                  <a:srgbClr val="FF000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r>
              <a:rPr lang="fa-IR" sz="24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پانزدهیمن </a:t>
            </a:r>
            <a:r>
              <a:rPr lang="fa-IR" sz="2400" b="1" dirty="0" smtClean="0">
                <a:cs typeface="B Mitra" panose="00000400000000000000" pitchFamily="2" charset="-78"/>
              </a:rPr>
              <a:t>جشنواره </a:t>
            </a:r>
            <a:r>
              <a:rPr lang="fa-IR" sz="2400" b="1" dirty="0">
                <a:cs typeface="B Mitra" panose="00000400000000000000" pitchFamily="2" charset="-78"/>
              </a:rPr>
              <a:t>دانشگاهی حرکت</a:t>
            </a:r>
          </a:p>
          <a:p>
            <a:pPr algn="ctr" rtl="1"/>
            <a:endParaRPr lang="fa-IR" sz="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1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" y="85437"/>
            <a:ext cx="1109893" cy="941062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255199" y="213355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4" name="Snip Same Side Corner Rectangle 23"/>
          <p:cNvSpPr/>
          <p:nvPr/>
        </p:nvSpPr>
        <p:spPr>
          <a:xfrm>
            <a:off x="158204" y="4480119"/>
            <a:ext cx="6495323" cy="5340444"/>
          </a:xfrm>
          <a:prstGeom prst="snip2SameRect">
            <a:avLst/>
          </a:prstGeom>
          <a:solidFill>
            <a:schemeClr val="bg1"/>
          </a:solidFill>
          <a:ln w="12700" cap="flat">
            <a:solidFill>
              <a:srgbClr val="4FC9B5"/>
            </a:solidFill>
            <a:miter lim="4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50800" dir="5400000" algn="ctr" rotWithShape="0">
              <a:srgbClr val="002060"/>
            </a:outerShdw>
          </a:effectLst>
        </p:spPr>
        <p:txBody>
          <a:bodyPr wrap="square" lIns="50800" tIns="50800" rIns="50800" bIns="50800" numCol="1" rtlCol="0" anchor="ctr">
            <a:noAutofit/>
          </a:bodyPr>
          <a:lstStyle/>
          <a:p>
            <a:pPr algn="ctr" rtl="1"/>
            <a:endParaRPr lang="en-US" sz="1200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849" y="7218760"/>
            <a:ext cx="3031030" cy="22792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121" y="7218760"/>
            <a:ext cx="3264337" cy="22792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>
            <a:off x="339990" y="5164971"/>
            <a:ext cx="6178019" cy="17620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 rtl="1"/>
            <a:endParaRPr lang="fa-IR" sz="1450" b="1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  <a:sym typeface="Helvetica Light"/>
              </a:rPr>
              <a:t>این حوزه رقابتی، </a:t>
            </a:r>
            <a:r>
              <a:rPr lang="fa-IR" b="1" u="sng" dirty="0">
                <a:solidFill>
                  <a:srgbClr val="FF0000"/>
                </a:solidFill>
                <a:cs typeface="B Titr" panose="00000700000000000000" pitchFamily="2" charset="-78"/>
                <a:sym typeface="Helvetica Light"/>
              </a:rPr>
              <a:t>تمامی</a:t>
            </a:r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  <a:sym typeface="Helvetica Light"/>
              </a:rPr>
              <a:t> فعالیت های انجمن که در قالب های زیر برگزار شده است را شامل می شود:</a:t>
            </a:r>
            <a:endParaRPr lang="en-US" b="1" dirty="0">
              <a:solidFill>
                <a:srgbClr val="FF0000"/>
              </a:solidFill>
              <a:cs typeface="B Titr" panose="00000700000000000000" pitchFamily="2" charset="-78"/>
              <a:sym typeface="Helvetica Light"/>
            </a:endParaRPr>
          </a:p>
          <a:p>
            <a:pPr algn="ctr" rtl="1"/>
            <a:endParaRPr lang="fa-IR" sz="2000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  <a:p>
            <a:pPr algn="ctr" rtl="1"/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  <a:sym typeface="Helvetica Light"/>
              </a:rPr>
              <a:t> </a:t>
            </a:r>
            <a:r>
              <a:rPr lang="fa-IR" sz="2000" dirty="0">
                <a:cs typeface="B Nazanin" panose="00000400000000000000" pitchFamily="2" charset="-78"/>
                <a:sym typeface="Helvetica Light"/>
              </a:rPr>
              <a:t>(کارگاه ها، کلاس</a:t>
            </a:r>
            <a:r>
              <a:rPr lang="en-US" sz="2000" dirty="0">
                <a:cs typeface="B Nazanin" panose="00000400000000000000" pitchFamily="2" charset="-78"/>
                <a:sym typeface="Helvetica Light"/>
              </a:rPr>
              <a:t> </a:t>
            </a:r>
            <a:r>
              <a:rPr lang="fa-IR" sz="2000" dirty="0">
                <a:cs typeface="B Nazanin" panose="00000400000000000000" pitchFamily="2" charset="-78"/>
                <a:sym typeface="Helvetica Light"/>
              </a:rPr>
              <a:t>ها، دوره های آموزشی علمی تخصصی و بازدیدها) </a:t>
            </a:r>
            <a:endParaRPr lang="en-US" sz="2000" dirty="0">
              <a:cs typeface="B Nazanin" panose="00000400000000000000" pitchFamily="2" charset="-78"/>
              <a:sym typeface="Helvetica Light"/>
            </a:endParaRP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91" y="741604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361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-5380"/>
            <a:ext cx="6858000" cy="12278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2191431"/>
            <a:ext cx="6858000" cy="718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041118"/>
            <a:ext cx="6858000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0053" y="8863232"/>
            <a:ext cx="447294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60672" y="21111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3" name="8-Point Star 12"/>
          <p:cNvSpPr/>
          <p:nvPr/>
        </p:nvSpPr>
        <p:spPr>
          <a:xfrm>
            <a:off x="172852" y="8511540"/>
            <a:ext cx="688207" cy="6010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1168147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7446428-8164-D477-1C0A-8DACF8D5A7E9}"/>
              </a:ext>
            </a:extLst>
          </p:cNvPr>
          <p:cNvSpPr txBox="1"/>
          <p:nvPr/>
        </p:nvSpPr>
        <p:spPr>
          <a:xfrm>
            <a:off x="2287947" y="3554796"/>
            <a:ext cx="44729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b="1" dirty="0">
                <a:cs typeface="B Lotus" panose="00000400000000000000" pitchFamily="2" charset="-78"/>
              </a:rPr>
              <a:t>ذکر عناوین  کارگاه‌ها، دوره‌ها و  کلاس‌های  آموزشی .....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392" y="8235724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0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-5380"/>
            <a:ext cx="6858000" cy="12278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" y="1654211"/>
            <a:ext cx="6858000" cy="9109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فعالیت‌های آموزشی</a:t>
            </a:r>
          </a:p>
          <a:p>
            <a:pPr marL="266700" algn="ctr" rtl="1"/>
            <a:r>
              <a:rPr lang="fa-IR" b="1" dirty="0">
                <a:cs typeface="B Mitra" panose="00000400000000000000" pitchFamily="2" charset="-78"/>
              </a:rPr>
              <a:t>(کارگاه ها، کلاس ها و دوره های آموزش علمی و تخصصی)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586779"/>
            <a:ext cx="6858000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800099" y="8967122"/>
            <a:ext cx="4437247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60672" y="22635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2" name="Rectangle 11"/>
          <p:cNvSpPr/>
          <p:nvPr/>
        </p:nvSpPr>
        <p:spPr>
          <a:xfrm>
            <a:off x="258797" y="3611758"/>
            <a:ext cx="6155222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76201" y="3131345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4" name="8-Point Star 13"/>
          <p:cNvSpPr/>
          <p:nvPr/>
        </p:nvSpPr>
        <p:spPr>
          <a:xfrm>
            <a:off x="76201" y="8640099"/>
            <a:ext cx="723900" cy="640425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" y="896495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393" y="8332803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32" y="-81580"/>
            <a:ext cx="6858000" cy="1227804"/>
          </a:xfrm>
          <a:prstGeom prst="rect">
            <a:avLst/>
          </a:prstGeom>
        </p:spPr>
      </p:pic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521632" y="1806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grpSp>
        <p:nvGrpSpPr>
          <p:cNvPr id="74" name="Group 73"/>
          <p:cNvGrpSpPr/>
          <p:nvPr/>
        </p:nvGrpSpPr>
        <p:grpSpPr>
          <a:xfrm>
            <a:off x="505732" y="3926192"/>
            <a:ext cx="2850782" cy="1215000"/>
            <a:chOff x="301733" y="3050906"/>
            <a:chExt cx="2762099" cy="1127619"/>
          </a:xfrm>
        </p:grpSpPr>
        <p:grpSp>
          <p:nvGrpSpPr>
            <p:cNvPr id="75" name="Group 74"/>
            <p:cNvGrpSpPr/>
            <p:nvPr/>
          </p:nvGrpSpPr>
          <p:grpSpPr>
            <a:xfrm>
              <a:off x="301733" y="3050906"/>
              <a:ext cx="2762099" cy="1127619"/>
              <a:chOff x="962074" y="3130380"/>
              <a:chExt cx="3264305" cy="1360526"/>
            </a:xfrm>
          </p:grpSpPr>
          <p:sp>
            <p:nvSpPr>
              <p:cNvPr id="77" name="Content Placeholder 2"/>
              <p:cNvSpPr txBox="1">
                <a:spLocks noChangeAspect="1"/>
              </p:cNvSpPr>
              <p:nvPr/>
            </p:nvSpPr>
            <p:spPr>
              <a:xfrm>
                <a:off x="2471376" y="3284623"/>
                <a:ext cx="1755003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rtl="1">
                  <a:buNone/>
                </a:pPr>
                <a:r>
                  <a:rPr lang="fa-IR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نام مدرس</a:t>
                </a:r>
                <a:endParaRPr lang="en-US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78" name="Group 77"/>
              <p:cNvGrpSpPr/>
              <p:nvPr/>
            </p:nvGrpSpPr>
            <p:grpSpPr>
              <a:xfrm>
                <a:off x="962074" y="3130380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79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6" name="TextBox 75"/>
            <p:cNvSpPr txBox="1"/>
            <p:nvPr/>
          </p:nvSpPr>
          <p:spPr>
            <a:xfrm>
              <a:off x="1565192" y="3591569"/>
              <a:ext cx="1408845" cy="428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b="1" dirty="0">
                  <a:cs typeface="B Zar" panose="00000400000000000000" pitchFamily="2" charset="-78"/>
                </a:rPr>
                <a:t>عضو هیئت علمی یا...؟</a:t>
              </a:r>
            </a:p>
            <a:p>
              <a:pPr algn="r" rtl="1"/>
              <a:endParaRPr lang="en-US" sz="1200" b="1" dirty="0">
                <a:cs typeface="B Zar" panose="00000400000000000000" pitchFamily="2" charset="-78"/>
              </a:endParaRPr>
            </a:p>
          </p:txBody>
        </p:sp>
      </p:grpSp>
      <p:sp>
        <p:nvSpPr>
          <p:cNvPr id="82" name="Rectangle 81"/>
          <p:cNvSpPr/>
          <p:nvPr/>
        </p:nvSpPr>
        <p:spPr>
          <a:xfrm>
            <a:off x="2780" y="1942211"/>
            <a:ext cx="6878893" cy="59024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کارگاه یا کلاس آموزشی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0" y="2558977"/>
            <a:ext cx="6878893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pSp>
        <p:nvGrpSpPr>
          <p:cNvPr id="85" name="Group 84"/>
          <p:cNvGrpSpPr/>
          <p:nvPr/>
        </p:nvGrpSpPr>
        <p:grpSpPr>
          <a:xfrm>
            <a:off x="3724497" y="4003921"/>
            <a:ext cx="2884051" cy="2283970"/>
            <a:chOff x="3049543" y="2763089"/>
            <a:chExt cx="3982476" cy="4735440"/>
          </a:xfrm>
        </p:grpSpPr>
        <p:sp>
          <p:nvSpPr>
            <p:cNvPr id="86" name="Rounded Rectangle 85"/>
            <p:cNvSpPr/>
            <p:nvPr/>
          </p:nvSpPr>
          <p:spPr>
            <a:xfrm>
              <a:off x="3072931" y="3095903"/>
              <a:ext cx="3676437" cy="4402626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3049543" y="3692585"/>
              <a:ext cx="3558894" cy="1084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endParaRPr lang="fa-IR" sz="1400" dirty="0">
                <a:cs typeface="B Lotus" panose="00000400000000000000" pitchFamily="2" charset="-78"/>
              </a:endParaRPr>
            </a:p>
            <a:p>
              <a:pPr lvl="0" algn="r" rtl="1"/>
              <a:r>
                <a:rPr lang="fa-IR" sz="1400" dirty="0">
                  <a:cs typeface="B Lotus" panose="00000400000000000000" pitchFamily="2" charset="-78"/>
                </a:rPr>
                <a:t>عنوان کارگاه</a:t>
              </a:r>
              <a:endParaRPr lang="en-US" sz="1400" dirty="0">
                <a:cs typeface="B Lotus" panose="00000400000000000000" pitchFamily="2" charset="-78"/>
              </a:endParaRPr>
            </a:p>
          </p:txBody>
        </p:sp>
        <p:sp>
          <p:nvSpPr>
            <p:cNvPr id="88" name="Sev02"/>
            <p:cNvSpPr/>
            <p:nvPr/>
          </p:nvSpPr>
          <p:spPr>
            <a:xfrm>
              <a:off x="5013782" y="2763089"/>
              <a:ext cx="2018237" cy="561294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سرفصل کارگاه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134994" y="2694606"/>
            <a:ext cx="344843" cy="333858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90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1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2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3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4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5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6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7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8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9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0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1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2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3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</p:grpSp>
      <p:sp>
        <p:nvSpPr>
          <p:cNvPr id="104" name="AutoShape 32"/>
          <p:cNvSpPr>
            <a:spLocks/>
          </p:cNvSpPr>
          <p:nvPr/>
        </p:nvSpPr>
        <p:spPr bwMode="auto">
          <a:xfrm>
            <a:off x="4235947" y="2694606"/>
            <a:ext cx="411108" cy="339504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/>
          </a:p>
        </p:txBody>
      </p:sp>
      <p:sp>
        <p:nvSpPr>
          <p:cNvPr id="105" name="TextBox 104"/>
          <p:cNvSpPr txBox="1"/>
          <p:nvPr/>
        </p:nvSpPr>
        <p:spPr>
          <a:xfrm>
            <a:off x="3839994" y="2738906"/>
            <a:ext cx="229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cs typeface="B Mitra" panose="00000400000000000000" pitchFamily="2" charset="-78"/>
              </a:rPr>
              <a:t>تاریخ برگزاری: ؟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435946" y="2740936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cs typeface="B Mitra" panose="00000400000000000000" pitchFamily="2" charset="-78"/>
              </a:rPr>
              <a:t>تعداد مخاطبان: ؟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-178067" y="2692226"/>
            <a:ext cx="1547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400" b="1" dirty="0">
                <a:cs typeface="B Mitra" panose="00000400000000000000" pitchFamily="2" charset="-78"/>
              </a:rPr>
              <a:t>سطح برگزاری:؟ 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pic>
        <p:nvPicPr>
          <p:cNvPr id="109" name="Picture 108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331" y="2704626"/>
            <a:ext cx="366109" cy="366109"/>
          </a:xfrm>
          <a:prstGeom prst="rect">
            <a:avLst/>
          </a:prstGeom>
        </p:spPr>
      </p:pic>
      <p:grpSp>
        <p:nvGrpSpPr>
          <p:cNvPr id="111" name="Group 110"/>
          <p:cNvGrpSpPr/>
          <p:nvPr/>
        </p:nvGrpSpPr>
        <p:grpSpPr>
          <a:xfrm>
            <a:off x="505732" y="5590332"/>
            <a:ext cx="2562588" cy="686770"/>
            <a:chOff x="3072930" y="2699274"/>
            <a:chExt cx="3959088" cy="2113444"/>
          </a:xfrm>
        </p:grpSpPr>
        <p:sp>
          <p:nvSpPr>
            <p:cNvPr id="112" name="Rounded Rectangle 111"/>
            <p:cNvSpPr/>
            <p:nvPr/>
          </p:nvSpPr>
          <p:spPr>
            <a:xfrm>
              <a:off x="3072930" y="3095910"/>
              <a:ext cx="3676437" cy="1716808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3207891" y="3379477"/>
              <a:ext cx="3387299" cy="1325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r>
                <a:rPr lang="fa-IR" sz="1050" b="1" dirty="0">
                  <a:cs typeface="B Lotus" panose="00000400000000000000" pitchFamily="2" charset="-78"/>
                </a:rPr>
                <a:t>دانشجویان دانشگاه علامه طباطبائی:   سایردانشجویان: </a:t>
              </a:r>
              <a:endParaRPr lang="en-US" sz="1050" b="1" dirty="0">
                <a:cs typeface="B Lotus" panose="00000400000000000000" pitchFamily="2" charset="-78"/>
              </a:endParaRPr>
            </a:p>
          </p:txBody>
        </p:sp>
        <p:sp>
          <p:nvSpPr>
            <p:cNvPr id="114" name="Sev02"/>
            <p:cNvSpPr/>
            <p:nvPr/>
          </p:nvSpPr>
          <p:spPr>
            <a:xfrm>
              <a:off x="5289242" y="2699274"/>
              <a:ext cx="1742776" cy="731274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هزینه</a:t>
              </a: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356514" y="6466848"/>
            <a:ext cx="3060000" cy="1129071"/>
            <a:chOff x="3072930" y="2805443"/>
            <a:chExt cx="3959088" cy="1839314"/>
          </a:xfrm>
        </p:grpSpPr>
        <p:sp>
          <p:nvSpPr>
            <p:cNvPr id="116" name="Rounded Rectangle 115"/>
            <p:cNvSpPr/>
            <p:nvPr/>
          </p:nvSpPr>
          <p:spPr>
            <a:xfrm>
              <a:off x="3072930" y="3095906"/>
              <a:ext cx="3676438" cy="1548851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3089915" y="3379477"/>
              <a:ext cx="3676867" cy="451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rtl="1"/>
              <a:r>
                <a:rPr lang="fa-IR" sz="1200" dirty="0">
                  <a:cs typeface="B Lotus" panose="00000400000000000000" pitchFamily="2" charset="-78"/>
                </a:rPr>
                <a:t>لیست حامیان برگزار کنده کارگاه</a:t>
              </a:r>
              <a:endParaRPr lang="en-US" sz="1200" dirty="0">
                <a:cs typeface="B Lotus" panose="00000400000000000000" pitchFamily="2" charset="-78"/>
              </a:endParaRPr>
            </a:p>
          </p:txBody>
        </p:sp>
        <p:sp>
          <p:nvSpPr>
            <p:cNvPr id="118" name="Sev02"/>
            <p:cNvSpPr/>
            <p:nvPr/>
          </p:nvSpPr>
          <p:spPr>
            <a:xfrm>
              <a:off x="5289242" y="2805443"/>
              <a:ext cx="1742776" cy="518937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حامیان</a:t>
              </a: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05732" y="6576679"/>
            <a:ext cx="2562588" cy="1124742"/>
            <a:chOff x="3072930" y="2624331"/>
            <a:chExt cx="4017309" cy="4163767"/>
          </a:xfrm>
        </p:grpSpPr>
        <p:sp>
          <p:nvSpPr>
            <p:cNvPr id="120" name="Rounded Rectangle 119"/>
            <p:cNvSpPr/>
            <p:nvPr/>
          </p:nvSpPr>
          <p:spPr>
            <a:xfrm>
              <a:off x="3072930" y="3167666"/>
              <a:ext cx="3676437" cy="3620432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3207890" y="4006719"/>
              <a:ext cx="3558894" cy="2164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r>
                <a:rPr lang="fa-IR" sz="1200" dirty="0">
                  <a:cs typeface="B Lotus" panose="00000400000000000000" pitchFamily="2" charset="-78"/>
                </a:rPr>
                <a:t>درصورت موجود نام همکاران</a:t>
              </a:r>
            </a:p>
            <a:p>
              <a:pPr lvl="0" algn="r" rtl="1"/>
              <a:endParaRPr lang="en-US" sz="2000" dirty="0">
                <a:cs typeface="B Lotus" panose="00000400000000000000" pitchFamily="2" charset="-78"/>
              </a:endParaRPr>
            </a:p>
          </p:txBody>
        </p:sp>
        <p:sp>
          <p:nvSpPr>
            <p:cNvPr id="122" name="Sev02"/>
            <p:cNvSpPr/>
            <p:nvPr/>
          </p:nvSpPr>
          <p:spPr>
            <a:xfrm>
              <a:off x="5285361" y="2624331"/>
              <a:ext cx="1804878" cy="108667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همکاران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85964" y="8009310"/>
            <a:ext cx="5752266" cy="855464"/>
            <a:chOff x="505732" y="6395711"/>
            <a:chExt cx="5752266" cy="855464"/>
          </a:xfrm>
        </p:grpSpPr>
        <p:sp>
          <p:nvSpPr>
            <p:cNvPr id="124" name="Rounded Rectangle 123"/>
            <p:cNvSpPr/>
            <p:nvPr/>
          </p:nvSpPr>
          <p:spPr>
            <a:xfrm>
              <a:off x="505732" y="6489262"/>
              <a:ext cx="5683835" cy="761913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Sev02"/>
            <p:cNvSpPr/>
            <p:nvPr/>
          </p:nvSpPr>
          <p:spPr>
            <a:xfrm>
              <a:off x="4910997" y="6395711"/>
              <a:ext cx="1347001" cy="31855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4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همکاران اجرایی</a:t>
              </a: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505732" y="6477663"/>
              <a:ext cx="5514068" cy="355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                       تیم اجرایی دانشجوی با ذکر نام های دانشجویان</a:t>
              </a:r>
              <a:endPara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7" name="Rectangle 126"/>
          <p:cNvSpPr/>
          <p:nvPr/>
        </p:nvSpPr>
        <p:spPr>
          <a:xfrm>
            <a:off x="0" y="3695888"/>
            <a:ext cx="6878893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706648" y="9268187"/>
            <a:ext cx="3783709" cy="9133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530771" y="2749626"/>
            <a:ext cx="99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400" dirty="0">
                <a:cs typeface="B Mitra" panose="00000400000000000000" pitchFamily="2" charset="-78"/>
              </a:rPr>
              <a:t> </a:t>
            </a:r>
            <a:r>
              <a:rPr lang="fa-IR" sz="1400" b="1" dirty="0">
                <a:cs typeface="B Mitra" panose="00000400000000000000" pitchFamily="2" charset="-78"/>
              </a:rPr>
              <a:t>چند ساعته:؟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63" name="8-Point Star 62"/>
          <p:cNvSpPr/>
          <p:nvPr/>
        </p:nvSpPr>
        <p:spPr>
          <a:xfrm>
            <a:off x="0" y="9085306"/>
            <a:ext cx="630053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11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" y="896495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B14610D-D76D-A01B-CA3D-77A0BFB88FCB}"/>
              </a:ext>
            </a:extLst>
          </p:cNvPr>
          <p:cNvSpPr txBox="1"/>
          <p:nvPr/>
        </p:nvSpPr>
        <p:spPr>
          <a:xfrm>
            <a:off x="4314275" y="3315319"/>
            <a:ext cx="229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cs typeface="B Mitra" panose="00000400000000000000" pitchFamily="2" charset="-78"/>
              </a:rPr>
              <a:t>شناسه فعالیت در سامانه فرنما:؟ 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283" y="8690406"/>
            <a:ext cx="1793777" cy="113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4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127" grpId="0" animBg="1"/>
      <p:bldP spid="1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-51100"/>
            <a:ext cx="6858000" cy="1227804"/>
          </a:xfrm>
          <a:prstGeom prst="rect">
            <a:avLst/>
          </a:prstGeom>
        </p:spPr>
      </p:pic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460672" y="16539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82" name="Rectangle 81"/>
          <p:cNvSpPr/>
          <p:nvPr/>
        </p:nvSpPr>
        <p:spPr>
          <a:xfrm>
            <a:off x="0" y="1544302"/>
            <a:ext cx="6878893" cy="5375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کارگاه یا کلاس آموزشی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0" y="2152647"/>
            <a:ext cx="6878893" cy="647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9" name="Rounded Rectangle 128"/>
          <p:cNvSpPr/>
          <p:nvPr/>
        </p:nvSpPr>
        <p:spPr>
          <a:xfrm>
            <a:off x="505732" y="2509520"/>
            <a:ext cx="5813766" cy="6038904"/>
          </a:xfrm>
          <a:prstGeom prst="roundRect">
            <a:avLst>
              <a:gd name="adj" fmla="val 5551"/>
            </a:avLst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Sev02"/>
          <p:cNvSpPr/>
          <p:nvPr/>
        </p:nvSpPr>
        <p:spPr>
          <a:xfrm>
            <a:off x="2501913" y="2356932"/>
            <a:ext cx="1711398" cy="30787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FontAwesome" pitchFamily="2" charset="0"/>
                <a:cs typeface="B Yekan" panose="00000400000000000000" pitchFamily="2" charset="-78"/>
              </a:rPr>
              <a:t>شرح مختصرکارگاه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576851" y="2551162"/>
            <a:ext cx="5652593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30053" y="9044657"/>
            <a:ext cx="429006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14300" y="8807740"/>
            <a:ext cx="67056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" y="896495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16" name="Picture Placeholder 7"/>
          <p:cNvSpPr>
            <a:spLocks noGrp="1"/>
          </p:cNvSpPr>
          <p:nvPr>
            <p:ph type="pic" idx="4294967295"/>
          </p:nvPr>
        </p:nvSpPr>
        <p:spPr>
          <a:xfrm>
            <a:off x="630053" y="5825686"/>
            <a:ext cx="1923269" cy="2351024"/>
          </a:xfrm>
          <a:prstGeom prst="rect">
            <a:avLst/>
          </a:prstGeom>
        </p:spPr>
      </p:sp>
      <p:sp>
        <p:nvSpPr>
          <p:cNvPr id="20" name="Picture Placeholder 7"/>
          <p:cNvSpPr>
            <a:spLocks noGrp="1"/>
          </p:cNvSpPr>
          <p:nvPr>
            <p:ph type="pic" idx="4294967295"/>
          </p:nvPr>
        </p:nvSpPr>
        <p:spPr>
          <a:xfrm>
            <a:off x="3891534" y="5756839"/>
            <a:ext cx="2057157" cy="2351024"/>
          </a:xfrm>
          <a:prstGeom prst="rect">
            <a:avLst/>
          </a:prstGeom>
        </p:spPr>
      </p:sp>
      <p:sp>
        <p:nvSpPr>
          <p:cNvPr id="21" name="Title 1"/>
          <p:cNvSpPr txBox="1">
            <a:spLocks/>
          </p:cNvSpPr>
          <p:nvPr/>
        </p:nvSpPr>
        <p:spPr>
          <a:xfrm>
            <a:off x="630052" y="4594086"/>
            <a:ext cx="5673947" cy="585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5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گزارش تصویری</a:t>
            </a:r>
            <a:endParaRPr lang="en-US" sz="25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387" y="8463163"/>
            <a:ext cx="1812021" cy="114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7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14" grpId="0" animBg="1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28">
            <a:extLst>
              <a:ext uri="{FF2B5EF4-FFF2-40B4-BE49-F238E27FC236}">
                <a16:creationId xmlns:a16="http://schemas.microsoft.com/office/drawing/2014/main" xmlns="" id="{FA213D25-977C-B6B1-72DF-FA00686109FB}"/>
              </a:ext>
            </a:extLst>
          </p:cNvPr>
          <p:cNvSpPr/>
          <p:nvPr/>
        </p:nvSpPr>
        <p:spPr>
          <a:xfrm>
            <a:off x="522117" y="2241300"/>
            <a:ext cx="5813766" cy="3748795"/>
          </a:xfrm>
          <a:prstGeom prst="roundRect">
            <a:avLst>
              <a:gd name="adj" fmla="val 5551"/>
            </a:avLst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2B934DB-CAEC-7897-D6A1-98132431A00D}"/>
              </a:ext>
            </a:extLst>
          </p:cNvPr>
          <p:cNvSpPr txBox="1"/>
          <p:nvPr/>
        </p:nvSpPr>
        <p:spPr>
          <a:xfrm>
            <a:off x="636643" y="2592203"/>
            <a:ext cx="5584713" cy="304698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endParaRPr lang="fa-IR" sz="3200" dirty="0">
              <a:cs typeface="B Nazanin" panose="00000400000000000000" pitchFamily="2" charset="-78"/>
            </a:endParaRPr>
          </a:p>
          <a:p>
            <a:pPr algn="just" rtl="1"/>
            <a:r>
              <a:rPr lang="fa-IR" sz="3200" dirty="0">
                <a:cs typeface="B Nazanin" panose="00000400000000000000" pitchFamily="2" charset="-78"/>
              </a:rPr>
              <a:t>برای هر کارگاه یا دوره آموزشی تکمیل اطلاعات اسلایدهای صفحات 11 </a:t>
            </a:r>
            <a:r>
              <a:rPr lang="fa-IR" sz="3200">
                <a:cs typeface="B Nazanin" panose="00000400000000000000" pitchFamily="2" charset="-78"/>
              </a:rPr>
              <a:t>الی 12 ضروی </a:t>
            </a:r>
            <a:r>
              <a:rPr lang="fa-IR" sz="3200" dirty="0">
                <a:cs typeface="B Nazanin" panose="00000400000000000000" pitchFamily="2" charset="-78"/>
              </a:rPr>
              <a:t>است؛ بنابراین می توانید به تعداد فعالیت‌ها این صفحات را کپی و اطلاعات مربوط به هر کارگاه یا دوره را وارد نمائید. 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EE66DBF-CE41-60AF-37C5-19EBAAC01C58}"/>
              </a:ext>
            </a:extLst>
          </p:cNvPr>
          <p:cNvSpPr txBox="1"/>
          <p:nvPr/>
        </p:nvSpPr>
        <p:spPr>
          <a:xfrm>
            <a:off x="1714499" y="2592203"/>
            <a:ext cx="3429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dirty="0">
                <a:cs typeface="B Titr" panose="00000700000000000000" pitchFamily="2" charset="-78"/>
              </a:rPr>
              <a:t>توجه:</a:t>
            </a:r>
          </a:p>
        </p:txBody>
      </p:sp>
    </p:spTree>
    <p:extLst>
      <p:ext uri="{BB962C8B-B14F-4D97-AF65-F5344CB8AC3E}">
        <p14:creationId xmlns:p14="http://schemas.microsoft.com/office/powerpoint/2010/main" val="4060348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3247"/>
            <a:ext cx="6858000" cy="5637484"/>
          </a:xfrm>
          <a:prstGeom prst="rect">
            <a:avLst/>
          </a:prstGeom>
        </p:spPr>
      </p:pic>
      <p:sp>
        <p:nvSpPr>
          <p:cNvPr id="3" name="Shape 786"/>
          <p:cNvSpPr>
            <a:spLocks noGrp="1"/>
          </p:cNvSpPr>
          <p:nvPr>
            <p:ph type="pic" idx="3"/>
          </p:nvPr>
        </p:nvSpPr>
        <p:spPr>
          <a:xfrm>
            <a:off x="250206" y="45397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903" y="364501"/>
            <a:ext cx="908774" cy="8089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875" y="296079"/>
            <a:ext cx="790757" cy="8861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50" y="406794"/>
            <a:ext cx="1047031" cy="88776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1590532"/>
            <a:ext cx="6858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2400" b="1" dirty="0">
                <a:solidFill>
                  <a:srgbClr val="00B5C0"/>
                </a:solidFill>
                <a:cs typeface="B Titr" panose="00000700000000000000" pitchFamily="2" charset="-78"/>
              </a:rPr>
              <a:t>(گزارش  بازدیدهای علمی )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4AB5EF94-AD86-20D7-FAB7-456F5F1EDE79}"/>
              </a:ext>
            </a:extLst>
          </p:cNvPr>
          <p:cNvSpPr/>
          <p:nvPr/>
        </p:nvSpPr>
        <p:spPr>
          <a:xfrm>
            <a:off x="0" y="2902171"/>
            <a:ext cx="6878893" cy="64768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solidFill>
                <a:srgbClr val="00B5C0"/>
              </a:solidFill>
              <a:cs typeface="B Mitr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96" y="126990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2178406"/>
            <a:ext cx="6858000" cy="661070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889949"/>
            <a:ext cx="6858000" cy="53403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618399"/>
              </p:ext>
            </p:extLst>
          </p:nvPr>
        </p:nvGraphicFramePr>
        <p:xfrm>
          <a:off x="809837" y="3405248"/>
          <a:ext cx="5261510" cy="24970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بازدیدهای علمی انجمن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21683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7" name="Rectangle 1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72853" y="9005860"/>
            <a:ext cx="69129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16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903" y="181621"/>
            <a:ext cx="908774" cy="88776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573" y="181621"/>
            <a:ext cx="790757" cy="88776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47" y="227341"/>
            <a:ext cx="1109893" cy="94106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" y="1094646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069" y="8569739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26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006" y="4034255"/>
            <a:ext cx="6868006" cy="2269961"/>
          </a:xfrm>
          <a:prstGeom prst="rect">
            <a:avLst/>
          </a:prstGeom>
          <a:solidFill>
            <a:srgbClr val="00B5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21683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1" name="Rectangle 20"/>
          <p:cNvSpPr/>
          <p:nvPr/>
        </p:nvSpPr>
        <p:spPr>
          <a:xfrm>
            <a:off x="0" y="1934883"/>
            <a:ext cx="6852817" cy="577145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بازید علمی 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548891"/>
            <a:ext cx="6852817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09655" y="275896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3810124" y="2733687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09655" y="2803261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 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71701" y="2826433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-163" y="3652382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36A9B7"/>
                </a:solidFill>
                <a:cs typeface="B Titr" panose="00000700000000000000" pitchFamily="2" charset="-78"/>
              </a:rPr>
              <a:t>اهداف برگزاری</a:t>
            </a:r>
            <a:endParaRPr lang="en-GB" sz="2400" b="1" dirty="0">
              <a:solidFill>
                <a:srgbClr val="36A9B7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0006" y="3327844"/>
            <a:ext cx="6868006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2" name="Shape 540"/>
          <p:cNvSpPr/>
          <p:nvPr/>
        </p:nvSpPr>
        <p:spPr>
          <a:xfrm>
            <a:off x="2985391" y="4573667"/>
            <a:ext cx="582133" cy="5821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Shape 542"/>
          <p:cNvSpPr/>
          <p:nvPr/>
        </p:nvSpPr>
        <p:spPr>
          <a:xfrm>
            <a:off x="2985391" y="5598879"/>
            <a:ext cx="582133" cy="5821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544"/>
          <p:cNvSpPr/>
          <p:nvPr/>
        </p:nvSpPr>
        <p:spPr>
          <a:xfrm>
            <a:off x="5836943" y="4573667"/>
            <a:ext cx="582133" cy="5821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545"/>
          <p:cNvSpPr/>
          <p:nvPr/>
        </p:nvSpPr>
        <p:spPr>
          <a:xfrm>
            <a:off x="5836943" y="5598879"/>
            <a:ext cx="582133" cy="5821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5922630" y="4705142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3061984" y="471574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6" name="Text Placeholder 3"/>
          <p:cNvSpPr txBox="1">
            <a:spLocks/>
          </p:cNvSpPr>
          <p:nvPr/>
        </p:nvSpPr>
        <p:spPr>
          <a:xfrm>
            <a:off x="3061984" y="573605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04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99510" y="4670020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11480" y="4705142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5926467" y="573605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59" name="Text Placeholder 3"/>
          <p:cNvSpPr txBox="1">
            <a:spLocks/>
          </p:cNvSpPr>
          <p:nvPr/>
        </p:nvSpPr>
        <p:spPr>
          <a:xfrm>
            <a:off x="3061984" y="7235625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06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5926467" y="7235625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05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699510" y="5721568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99510" y="7235625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897331" y="6982911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6" name="8-Point Star 65"/>
          <p:cNvSpPr/>
          <p:nvPr/>
        </p:nvSpPr>
        <p:spPr>
          <a:xfrm>
            <a:off x="172852" y="9005860"/>
            <a:ext cx="672687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17</a:t>
            </a: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423" y="181621"/>
            <a:ext cx="908774" cy="887762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93" y="181621"/>
            <a:ext cx="790757" cy="887762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47" y="257821"/>
            <a:ext cx="1109893" cy="941062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30433" y="784626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0C00F59-C901-9C1C-967D-AC4CB151AE84}"/>
              </a:ext>
            </a:extLst>
          </p:cNvPr>
          <p:cNvSpPr txBox="1"/>
          <p:nvPr/>
        </p:nvSpPr>
        <p:spPr>
          <a:xfrm>
            <a:off x="308463" y="2882913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شناسه فعالیت؟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68" name="Title 1">
            <a:extLst>
              <a:ext uri="{FF2B5EF4-FFF2-40B4-BE49-F238E27FC236}">
                <a16:creationId xmlns:a16="http://schemas.microsoft.com/office/drawing/2014/main" xmlns="" id="{F0F388B1-6689-4527-BC70-78965CB04919}"/>
              </a:ext>
            </a:extLst>
          </p:cNvPr>
          <p:cNvSpPr txBox="1">
            <a:spLocks/>
          </p:cNvSpPr>
          <p:nvPr/>
        </p:nvSpPr>
        <p:spPr>
          <a:xfrm>
            <a:off x="-133966" y="6418225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endParaRPr lang="en-US" sz="22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ED231CB4-1C7E-4F45-B041-F321BBFA5E82}"/>
              </a:ext>
            </a:extLst>
          </p:cNvPr>
          <p:cNvSpPr txBox="1"/>
          <p:nvPr/>
        </p:nvSpPr>
        <p:spPr>
          <a:xfrm>
            <a:off x="4043356" y="7164897"/>
            <a:ext cx="23908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ضرورت اجرای برنامه علمی: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71" name="Title 1">
            <a:extLst>
              <a:ext uri="{FF2B5EF4-FFF2-40B4-BE49-F238E27FC236}">
                <a16:creationId xmlns:a16="http://schemas.microsoft.com/office/drawing/2014/main" xmlns="" id="{E6D6B871-129A-44DB-A977-E4AD3D091FF2}"/>
              </a:ext>
            </a:extLst>
          </p:cNvPr>
          <p:cNvSpPr txBox="1">
            <a:spLocks/>
          </p:cNvSpPr>
          <p:nvPr/>
        </p:nvSpPr>
        <p:spPr>
          <a:xfrm>
            <a:off x="4292563" y="7787828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جزئیات برنامه علمی: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069" y="8569739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59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1" grpId="0"/>
      <p:bldP spid="42" grpId="0" animBg="1"/>
      <p:bldP spid="65" grpId="0" animBg="1"/>
      <p:bldP spid="68" grpId="0"/>
      <p:bldP spid="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2070285"/>
            <a:ext cx="6867239" cy="442878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600" b="1" dirty="0">
                <a:solidFill>
                  <a:prstClr val="white"/>
                </a:solidFill>
                <a:cs typeface="B Titr" panose="00000700000000000000" pitchFamily="2" charset="-78"/>
              </a:rPr>
              <a:t>عنوان بازید علمی </a:t>
            </a:r>
            <a:endParaRPr lang="en-US" sz="1600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609967"/>
            <a:ext cx="6867239" cy="67014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17477" y="3030017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36A9B7"/>
                </a:solidFill>
                <a:cs typeface="B Titr" panose="00000700000000000000" pitchFamily="2" charset="-78"/>
              </a:rPr>
              <a:t>نتایج و توضیحات تکمیلی  برنامه</a:t>
            </a:r>
            <a:endParaRPr lang="en-US" sz="22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130972" y="243807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cxnSp>
        <p:nvCxnSpPr>
          <p:cNvPr id="56" name="Shape 1074"/>
          <p:cNvCxnSpPr/>
          <p:nvPr/>
        </p:nvCxnSpPr>
        <p:spPr>
          <a:xfrm>
            <a:off x="989408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0" name="Shape 1076"/>
          <p:cNvCxnSpPr/>
          <p:nvPr/>
        </p:nvCxnSpPr>
        <p:spPr>
          <a:xfrm>
            <a:off x="2508864" y="433660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1" name="Shape 1078"/>
          <p:cNvCxnSpPr/>
          <p:nvPr/>
        </p:nvCxnSpPr>
        <p:spPr>
          <a:xfrm>
            <a:off x="4104872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2" name="Shape 1080"/>
          <p:cNvCxnSpPr/>
          <p:nvPr/>
        </p:nvCxnSpPr>
        <p:spPr>
          <a:xfrm>
            <a:off x="5608460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2" name="Title 1"/>
          <p:cNvSpPr txBox="1">
            <a:spLocks/>
          </p:cNvSpPr>
          <p:nvPr/>
        </p:nvSpPr>
        <p:spPr>
          <a:xfrm>
            <a:off x="5246370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08254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31819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0519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606520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125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04858" y="4013113"/>
            <a:ext cx="60902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78" name="Title 1"/>
          <p:cNvSpPr txBox="1">
            <a:spLocks/>
          </p:cNvSpPr>
          <p:nvPr/>
        </p:nvSpPr>
        <p:spPr>
          <a:xfrm>
            <a:off x="454627" y="3070500"/>
            <a:ext cx="5797328" cy="8632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3" name="8-Point Star 32"/>
          <p:cNvSpPr/>
          <p:nvPr/>
        </p:nvSpPr>
        <p:spPr>
          <a:xfrm>
            <a:off x="172853" y="9005860"/>
            <a:ext cx="643334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18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903" y="91681"/>
            <a:ext cx="908774" cy="887762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573" y="91681"/>
            <a:ext cx="790757" cy="88776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87" y="137401"/>
            <a:ext cx="1109893" cy="941062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-166220" y="955602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xmlns="" id="{BD171390-A060-42A7-89BC-33123FEFAFC2}"/>
              </a:ext>
            </a:extLst>
          </p:cNvPr>
          <p:cNvSpPr txBox="1">
            <a:spLocks/>
          </p:cNvSpPr>
          <p:nvPr/>
        </p:nvSpPr>
        <p:spPr>
          <a:xfrm>
            <a:off x="262558" y="5795203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500" dirty="0">
                <a:solidFill>
                  <a:srgbClr val="36A9B7"/>
                </a:solidFill>
                <a:cs typeface="B Titr" panose="00000700000000000000" pitchFamily="2" charset="-78"/>
              </a:rPr>
              <a:t>همکاران اجرایی</a:t>
            </a:r>
            <a:endParaRPr lang="en-US" sz="25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28" name="Shape 512">
            <a:extLst>
              <a:ext uri="{FF2B5EF4-FFF2-40B4-BE49-F238E27FC236}">
                <a16:creationId xmlns:a16="http://schemas.microsoft.com/office/drawing/2014/main" xmlns="" id="{D82B93B5-0E3B-45B7-9441-05C63DB32600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41966" y="6338268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9" name="Shape 514">
            <a:extLst>
              <a:ext uri="{FF2B5EF4-FFF2-40B4-BE49-F238E27FC236}">
                <a16:creationId xmlns:a16="http://schemas.microsoft.com/office/drawing/2014/main" xmlns="" id="{96789830-50F0-4A67-BA22-D0EFC9EADDAF}"/>
              </a:ext>
            </a:extLst>
          </p:cNvPr>
          <p:cNvSpPr>
            <a:spLocks noGrp="1"/>
          </p:cNvSpPr>
          <p:nvPr>
            <p:ph type="pic" idx="4"/>
          </p:nvPr>
        </p:nvSpPr>
        <p:spPr>
          <a:xfrm>
            <a:off x="3859386" y="6333836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0" name="Shape 541">
            <a:extLst>
              <a:ext uri="{FF2B5EF4-FFF2-40B4-BE49-F238E27FC236}">
                <a16:creationId xmlns:a16="http://schemas.microsoft.com/office/drawing/2014/main" xmlns="" id="{E3D15D3A-DE94-4150-B23E-D5C2FD6940AB}"/>
              </a:ext>
            </a:extLst>
          </p:cNvPr>
          <p:cNvSpPr/>
          <p:nvPr/>
        </p:nvSpPr>
        <p:spPr>
          <a:xfrm>
            <a:off x="1561104" y="6416130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" name="Shape 542">
            <a:extLst>
              <a:ext uri="{FF2B5EF4-FFF2-40B4-BE49-F238E27FC236}">
                <a16:creationId xmlns:a16="http://schemas.microsoft.com/office/drawing/2014/main" xmlns="" id="{9D5878C3-4B39-4418-8733-88B46FDAE5B9}"/>
              </a:ext>
            </a:extLst>
          </p:cNvPr>
          <p:cNvSpPr/>
          <p:nvPr/>
        </p:nvSpPr>
        <p:spPr>
          <a:xfrm>
            <a:off x="3085677" y="6416130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" name="Shape 543">
            <a:extLst>
              <a:ext uri="{FF2B5EF4-FFF2-40B4-BE49-F238E27FC236}">
                <a16:creationId xmlns:a16="http://schemas.microsoft.com/office/drawing/2014/main" xmlns="" id="{7BA25932-C2EB-434D-9DAE-5575B8F6FDAB}"/>
              </a:ext>
            </a:extLst>
          </p:cNvPr>
          <p:cNvSpPr/>
          <p:nvPr/>
        </p:nvSpPr>
        <p:spPr>
          <a:xfrm>
            <a:off x="4564827" y="6411699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" name="Shape 820">
            <a:extLst>
              <a:ext uri="{FF2B5EF4-FFF2-40B4-BE49-F238E27FC236}">
                <a16:creationId xmlns:a16="http://schemas.microsoft.com/office/drawing/2014/main" xmlns="" id="{CD892A5A-08B5-48C9-82AF-EF7972DA3A17}"/>
              </a:ext>
            </a:extLst>
          </p:cNvPr>
          <p:cNvSpPr/>
          <p:nvPr/>
        </p:nvSpPr>
        <p:spPr>
          <a:xfrm>
            <a:off x="717033" y="754515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برنامه</a:t>
            </a:r>
          </a:p>
        </p:txBody>
      </p:sp>
      <p:sp>
        <p:nvSpPr>
          <p:cNvPr id="38" name="Shape 820">
            <a:extLst>
              <a:ext uri="{FF2B5EF4-FFF2-40B4-BE49-F238E27FC236}">
                <a16:creationId xmlns:a16="http://schemas.microsoft.com/office/drawing/2014/main" xmlns="" id="{B93BB468-6865-4E21-9817-9CAB7D009D7B}"/>
              </a:ext>
            </a:extLst>
          </p:cNvPr>
          <p:cNvSpPr/>
          <p:nvPr/>
        </p:nvSpPr>
        <p:spPr>
          <a:xfrm>
            <a:off x="2266934" y="754515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برنامه</a:t>
            </a:r>
          </a:p>
        </p:txBody>
      </p:sp>
      <p:sp>
        <p:nvSpPr>
          <p:cNvPr id="40" name="Shape 820">
            <a:extLst>
              <a:ext uri="{FF2B5EF4-FFF2-40B4-BE49-F238E27FC236}">
                <a16:creationId xmlns:a16="http://schemas.microsoft.com/office/drawing/2014/main" xmlns="" id="{1583EA40-E95F-4467-B1B6-6527698D7CE5}"/>
              </a:ext>
            </a:extLst>
          </p:cNvPr>
          <p:cNvSpPr/>
          <p:nvPr/>
        </p:nvSpPr>
        <p:spPr>
          <a:xfrm>
            <a:off x="3776321" y="7540719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برنامه</a:t>
            </a:r>
          </a:p>
        </p:txBody>
      </p:sp>
      <p:sp>
        <p:nvSpPr>
          <p:cNvPr id="43" name="Shape 514">
            <a:extLst>
              <a:ext uri="{FF2B5EF4-FFF2-40B4-BE49-F238E27FC236}">
                <a16:creationId xmlns:a16="http://schemas.microsoft.com/office/drawing/2014/main" xmlns="" id="{8329B701-74D9-4DCB-814C-9EEC439CC2AF}"/>
              </a:ext>
            </a:extLst>
          </p:cNvPr>
          <p:cNvSpPr txBox="1">
            <a:spLocks/>
          </p:cNvSpPr>
          <p:nvPr/>
        </p:nvSpPr>
        <p:spPr>
          <a:xfrm>
            <a:off x="5363765" y="6333836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44" name="Shape 543">
            <a:extLst>
              <a:ext uri="{FF2B5EF4-FFF2-40B4-BE49-F238E27FC236}">
                <a16:creationId xmlns:a16="http://schemas.microsoft.com/office/drawing/2014/main" xmlns="" id="{98BF6A92-E3D7-41DF-AB52-69660CB65140}"/>
              </a:ext>
            </a:extLst>
          </p:cNvPr>
          <p:cNvSpPr/>
          <p:nvPr/>
        </p:nvSpPr>
        <p:spPr>
          <a:xfrm>
            <a:off x="6069206" y="6411699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" name="Shape 820">
            <a:extLst>
              <a:ext uri="{FF2B5EF4-FFF2-40B4-BE49-F238E27FC236}">
                <a16:creationId xmlns:a16="http://schemas.microsoft.com/office/drawing/2014/main" xmlns="" id="{2C20090C-6A1F-411B-985A-525624814707}"/>
              </a:ext>
            </a:extLst>
          </p:cNvPr>
          <p:cNvSpPr/>
          <p:nvPr/>
        </p:nvSpPr>
        <p:spPr>
          <a:xfrm>
            <a:off x="5280700" y="7540719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برنامه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069" y="8569739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2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2" grpId="0"/>
      <p:bldP spid="75" grpId="0"/>
      <p:bldP spid="78" grpId="0"/>
      <p:bldP spid="32" grpId="0" animBg="1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32665" y="20759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58" name="Rectangle 57"/>
          <p:cNvSpPr/>
          <p:nvPr/>
        </p:nvSpPr>
        <p:spPr>
          <a:xfrm>
            <a:off x="0" y="1688798"/>
            <a:ext cx="6867239" cy="322621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بازید علمی 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-64465" y="2098036"/>
            <a:ext cx="6867239" cy="67014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28890" y="2362842"/>
            <a:ext cx="4058541" cy="5335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800" dirty="0">
                <a:solidFill>
                  <a:srgbClr val="36A9B7"/>
                </a:solidFill>
                <a:cs typeface="B Titr" panose="00000700000000000000" pitchFamily="2" charset="-78"/>
              </a:rPr>
              <a:t>لینک‌های گزارش</a:t>
            </a:r>
            <a:endParaRPr lang="en-US" sz="18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5529872" y="2621281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3181688" y="276537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90821" y="306405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5400" y="2673312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01</a:t>
            </a:r>
          </a:p>
        </p:txBody>
      </p:sp>
      <p:sp>
        <p:nvSpPr>
          <p:cNvPr id="151" name="Shape 873"/>
          <p:cNvSpPr/>
          <p:nvPr/>
        </p:nvSpPr>
        <p:spPr>
          <a:xfrm>
            <a:off x="5166360" y="3144600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Shape 786"/>
          <p:cNvSpPr>
            <a:spLocks noGrp="1"/>
          </p:cNvSpPr>
          <p:nvPr>
            <p:ph type="pic" idx="3"/>
          </p:nvPr>
        </p:nvSpPr>
        <p:spPr>
          <a:xfrm>
            <a:off x="5051711" y="3326131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53" name="Text Placeholder 2"/>
          <p:cNvSpPr txBox="1">
            <a:spLocks/>
          </p:cNvSpPr>
          <p:nvPr/>
        </p:nvSpPr>
        <p:spPr>
          <a:xfrm>
            <a:off x="2703527" y="347022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2012660" y="376890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4627239" y="3378162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02</a:t>
            </a:r>
          </a:p>
        </p:txBody>
      </p:sp>
      <p:sp>
        <p:nvSpPr>
          <p:cNvPr id="156" name="Shape 873"/>
          <p:cNvSpPr/>
          <p:nvPr/>
        </p:nvSpPr>
        <p:spPr>
          <a:xfrm>
            <a:off x="4688199" y="3849450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Shape 786"/>
          <p:cNvSpPr>
            <a:spLocks noGrp="1"/>
          </p:cNvSpPr>
          <p:nvPr>
            <p:ph type="pic" idx="3"/>
          </p:nvPr>
        </p:nvSpPr>
        <p:spPr>
          <a:xfrm>
            <a:off x="4569560" y="4031164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58" name="Text Placeholder 2"/>
          <p:cNvSpPr txBox="1">
            <a:spLocks/>
          </p:cNvSpPr>
          <p:nvPr/>
        </p:nvSpPr>
        <p:spPr>
          <a:xfrm>
            <a:off x="2221376" y="4175260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1530509" y="4473938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4145088" y="4083195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03</a:t>
            </a:r>
          </a:p>
        </p:txBody>
      </p:sp>
      <p:sp>
        <p:nvSpPr>
          <p:cNvPr id="161" name="Shape 873"/>
          <p:cNvSpPr/>
          <p:nvPr/>
        </p:nvSpPr>
        <p:spPr>
          <a:xfrm>
            <a:off x="4206048" y="4554483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Shape 873"/>
          <p:cNvSpPr/>
          <p:nvPr/>
        </p:nvSpPr>
        <p:spPr>
          <a:xfrm>
            <a:off x="5375799" y="8813708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-1152" y="921248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2" name="8-Point Star 61"/>
          <p:cNvSpPr/>
          <p:nvPr/>
        </p:nvSpPr>
        <p:spPr>
          <a:xfrm>
            <a:off x="111304" y="9023166"/>
            <a:ext cx="726308" cy="42436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19</a:t>
            </a: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3981"/>
            <a:ext cx="908774" cy="887762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3981"/>
            <a:ext cx="790757" cy="887762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59" y="-20526"/>
            <a:ext cx="986885" cy="836765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-268918" y="630781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00B5C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sp>
        <p:nvSpPr>
          <p:cNvPr id="49" name="Shape 904">
            <a:extLst>
              <a:ext uri="{FF2B5EF4-FFF2-40B4-BE49-F238E27FC236}">
                <a16:creationId xmlns:a16="http://schemas.microsoft.com/office/drawing/2014/main" xmlns="" id="{B0A0F803-FD11-4F99-9594-2ABFEFCB04AD}"/>
              </a:ext>
            </a:extLst>
          </p:cNvPr>
          <p:cNvSpPr txBox="1">
            <a:spLocks/>
          </p:cNvSpPr>
          <p:nvPr/>
        </p:nvSpPr>
        <p:spPr>
          <a:xfrm>
            <a:off x="4044903" y="6360146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50" name="Shape 904">
            <a:extLst>
              <a:ext uri="{FF2B5EF4-FFF2-40B4-BE49-F238E27FC236}">
                <a16:creationId xmlns:a16="http://schemas.microsoft.com/office/drawing/2014/main" xmlns="" id="{CC9FD5BF-D8F0-459D-8862-AC0C12A3FDC2}"/>
              </a:ext>
            </a:extLst>
          </p:cNvPr>
          <p:cNvSpPr txBox="1">
            <a:spLocks/>
          </p:cNvSpPr>
          <p:nvPr/>
        </p:nvSpPr>
        <p:spPr>
          <a:xfrm>
            <a:off x="2041102" y="6424979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51" name="Shape 904">
            <a:extLst>
              <a:ext uri="{FF2B5EF4-FFF2-40B4-BE49-F238E27FC236}">
                <a16:creationId xmlns:a16="http://schemas.microsoft.com/office/drawing/2014/main" xmlns="" id="{BCAC9194-93EB-49F7-887F-F89D81177899}"/>
              </a:ext>
            </a:extLst>
          </p:cNvPr>
          <p:cNvSpPr txBox="1">
            <a:spLocks/>
          </p:cNvSpPr>
          <p:nvPr/>
        </p:nvSpPr>
        <p:spPr>
          <a:xfrm>
            <a:off x="321358" y="6352456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xmlns="" id="{003A7F27-372B-4811-A79B-A49183A3B9A4}"/>
              </a:ext>
            </a:extLst>
          </p:cNvPr>
          <p:cNvSpPr txBox="1">
            <a:spLocks/>
          </p:cNvSpPr>
          <p:nvPr/>
        </p:nvSpPr>
        <p:spPr>
          <a:xfrm>
            <a:off x="-33874" y="5540145"/>
            <a:ext cx="6858163" cy="407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800" dirty="0">
                <a:solidFill>
                  <a:srgbClr val="009999"/>
                </a:solidFill>
                <a:cs typeface="B Titr" panose="00000700000000000000" pitchFamily="2" charset="-78"/>
              </a:rPr>
              <a:t>گزارش تصویری</a:t>
            </a:r>
            <a:endParaRPr lang="en-US" sz="1800" dirty="0">
              <a:solidFill>
                <a:srgbClr val="009999"/>
              </a:solidFill>
              <a:cs typeface="B Titr" panose="00000700000000000000" pitchFamily="2" charset="-78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069" y="8569739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7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61" grpId="0" animBg="1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934436"/>
            <a:ext cx="6858000" cy="661786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662692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8861081"/>
            <a:ext cx="4867421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294548"/>
              </p:ext>
            </p:extLst>
          </p:nvPr>
        </p:nvGraphicFramePr>
        <p:xfrm>
          <a:off x="798245" y="5106636"/>
          <a:ext cx="5261510" cy="27609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معرفی انجمن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حوزه فعالیت های آموزشی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0" name="8-Point Star 19"/>
          <p:cNvSpPr/>
          <p:nvPr/>
        </p:nvSpPr>
        <p:spPr>
          <a:xfrm>
            <a:off x="172853" y="8655340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3" y="181621"/>
            <a:ext cx="908774" cy="8877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653" y="181621"/>
            <a:ext cx="790757" cy="88776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627" y="181621"/>
            <a:ext cx="1109893" cy="94106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8849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574534"/>
            <a:ext cx="68580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sz="2400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در حوزه </a:t>
            </a:r>
            <a:r>
              <a:rPr lang="fa-IR" sz="2800" b="1" dirty="0">
                <a:solidFill>
                  <a:srgbClr val="00B5C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1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392" y="802783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98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F52399C-5924-FE87-640C-4D614D27BE3E}"/>
              </a:ext>
            </a:extLst>
          </p:cNvPr>
          <p:cNvSpPr txBox="1"/>
          <p:nvPr/>
        </p:nvSpPr>
        <p:spPr>
          <a:xfrm>
            <a:off x="521720" y="3164468"/>
            <a:ext cx="5813766" cy="304698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Titr" panose="00000700000000000000" pitchFamily="2" charset="-78"/>
              </a:rPr>
              <a:t>توجه:</a:t>
            </a:r>
            <a:r>
              <a:rPr lang="fa-IR" sz="3200" dirty="0">
                <a:cs typeface="B Nazanin" panose="00000400000000000000" pitchFamily="2" charset="-78"/>
              </a:rPr>
              <a:t/>
            </a:r>
            <a:br>
              <a:rPr lang="fa-IR" sz="3200" dirty="0">
                <a:cs typeface="B Nazanin" panose="00000400000000000000" pitchFamily="2" charset="-78"/>
              </a:rPr>
            </a:br>
            <a:r>
              <a:rPr lang="fa-IR" sz="3200" dirty="0">
                <a:cs typeface="B Nazanin" panose="00000400000000000000" pitchFamily="2" charset="-78"/>
              </a:rPr>
              <a:t>برای هر بازدید علمی تکمیل اطلاعات اسلایدهای صفحات 17  </a:t>
            </a:r>
            <a:r>
              <a:rPr lang="fa-IR" sz="3200">
                <a:cs typeface="B Nazanin" panose="00000400000000000000" pitchFamily="2" charset="-78"/>
              </a:rPr>
              <a:t>الی 19  </a:t>
            </a:r>
            <a:r>
              <a:rPr lang="fa-IR" sz="3200" dirty="0">
                <a:cs typeface="B Nazanin" panose="00000400000000000000" pitchFamily="2" charset="-78"/>
              </a:rPr>
              <a:t>ضروری است؛ بنابراین می توانید به تعداد بازدیدهای برگزار شده انجمن  این صفحات را کپی و اطلاعات مربوط به هر بازدید  را وارد نمائید. 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7" name="Rounded Rectangle 128">
            <a:extLst>
              <a:ext uri="{FF2B5EF4-FFF2-40B4-BE49-F238E27FC236}">
                <a16:creationId xmlns:a16="http://schemas.microsoft.com/office/drawing/2014/main" xmlns="" id="{C9A1A65F-682D-DC30-97A4-C231BD5AFC48}"/>
              </a:ext>
            </a:extLst>
          </p:cNvPr>
          <p:cNvSpPr/>
          <p:nvPr/>
        </p:nvSpPr>
        <p:spPr>
          <a:xfrm>
            <a:off x="212271" y="2628899"/>
            <a:ext cx="6400799" cy="4261758"/>
          </a:xfrm>
          <a:prstGeom prst="roundRect">
            <a:avLst>
              <a:gd name="adj" fmla="val 5551"/>
            </a:avLst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066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-9777" y="2614608"/>
            <a:ext cx="6858000" cy="505460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-77841" y="3214079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" y="8747761"/>
            <a:ext cx="4689385" cy="45720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81" name="Title 1"/>
          <p:cNvSpPr txBox="1">
            <a:spLocks/>
          </p:cNvSpPr>
          <p:nvPr/>
        </p:nvSpPr>
        <p:spPr>
          <a:xfrm>
            <a:off x="-163" y="3705616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07C5A1"/>
                </a:solidFill>
                <a:cs typeface="B Titr" panose="00000700000000000000" pitchFamily="2" charset="-78"/>
              </a:rPr>
              <a:t>انجمن علمی دانشجویی نام انجمن</a:t>
            </a:r>
            <a:endParaRPr lang="en-GB" sz="2400" b="1" dirty="0">
              <a:solidFill>
                <a:srgbClr val="07C5A1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49529" y="4366866"/>
            <a:ext cx="5939388" cy="102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.…………………………………………………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3" y="181621"/>
            <a:ext cx="908774" cy="88776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386" y="181621"/>
            <a:ext cx="790757" cy="88776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339" y="-7514"/>
            <a:ext cx="1109893" cy="941062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188139" y="138522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144651" y="8550553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-77841" y="1345872"/>
            <a:ext cx="6858000" cy="1007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در حوزه </a:t>
            </a:r>
            <a:r>
              <a:rPr lang="fa-IR" sz="24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5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5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386" y="7923045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4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233346" y="8596273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2294971"/>
            <a:ext cx="6858000" cy="460345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تاسیس و انتخابات انجمن علمی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785796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690546" y="8808720"/>
            <a:ext cx="4088557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717022"/>
              </p:ext>
            </p:extLst>
          </p:nvPr>
        </p:nvGraphicFramePr>
        <p:xfrm>
          <a:off x="471489" y="3544892"/>
          <a:ext cx="5915024" cy="91382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778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تاریخ تاسیس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شماره دوره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تاریخ برگزاری انتخابات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603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799712" y="3193732"/>
            <a:ext cx="66717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تأسیس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45" name="Rectangle 2"/>
          <p:cNvSpPr>
            <a:spLocks noChangeArrowheads="1"/>
          </p:cNvSpPr>
          <p:nvPr/>
        </p:nvSpPr>
        <p:spPr bwMode="auto">
          <a:xfrm>
            <a:off x="5156907" y="4996937"/>
            <a:ext cx="13099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انتخابات انجمن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242548"/>
              </p:ext>
            </p:extLst>
          </p:nvPr>
        </p:nvGraphicFramePr>
        <p:xfrm>
          <a:off x="471489" y="5462233"/>
          <a:ext cx="5915024" cy="94639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620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817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035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تعداد شرکت­کنندگان در انتخابات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تعداد نفرات کاندیدای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تعداد نفرات عضو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603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نیازبه تکمیل ندارد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279764"/>
              </p:ext>
            </p:extLst>
          </p:nvPr>
        </p:nvGraphicFramePr>
        <p:xfrm>
          <a:off x="2313709" y="7044955"/>
          <a:ext cx="2752405" cy="1142659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27524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0290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تعداد کل دانشجویان همکار انجمن علمی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97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181" y="36151"/>
            <a:ext cx="1109893" cy="941062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1156724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386" y="7923045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677"/>
            <a:ext cx="6858000" cy="1227804"/>
          </a:xfrm>
          <a:prstGeom prst="rect">
            <a:avLst/>
          </a:prstGeom>
        </p:spPr>
      </p:pic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460672" y="189007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0" name="8-Point Star 19"/>
          <p:cNvSpPr/>
          <p:nvPr/>
        </p:nvSpPr>
        <p:spPr>
          <a:xfrm>
            <a:off x="232072" y="8569631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2255348"/>
            <a:ext cx="6858000" cy="42107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افتخارات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72117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1493" y="8785946"/>
            <a:ext cx="4526279" cy="588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4647153" y="2965132"/>
            <a:ext cx="181972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افتخارات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034505"/>
              </p:ext>
            </p:extLst>
          </p:nvPr>
        </p:nvGraphicFramePr>
        <p:xfrm>
          <a:off x="471488" y="3654046"/>
          <a:ext cx="5915025" cy="4588615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4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065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675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8338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مقام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عنوان جشنواره، مسابقه، رقابت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توضیحات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961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0520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520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0520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-92592" y="939630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386" y="7923045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-13214"/>
            <a:ext cx="6858000" cy="1227804"/>
          </a:xfrm>
          <a:prstGeom prst="rect">
            <a:avLst/>
          </a:prstGeom>
        </p:spPr>
      </p:pic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460672" y="3330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0" name="8-Point Star 19"/>
          <p:cNvSpPr/>
          <p:nvPr/>
        </p:nvSpPr>
        <p:spPr>
          <a:xfrm>
            <a:off x="90658" y="8914425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2045026"/>
            <a:ext cx="6858000" cy="3723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اعضای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46209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02083" y="9109173"/>
            <a:ext cx="4426114" cy="85003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3590775" y="2614612"/>
            <a:ext cx="287610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اعضای شورای مرکزی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034090"/>
              </p:ext>
            </p:extLst>
          </p:nvPr>
        </p:nvGraphicFramePr>
        <p:xfrm>
          <a:off x="478586" y="3140839"/>
          <a:ext cx="5900829" cy="2311794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3300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23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972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77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477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9311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0811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نام و نام‌خانوادگي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سمت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مقطع تحصیلی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سال ورود به دانشگاه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spc="-40">
                          <a:effectLst/>
                          <a:cs typeface="B Zar" panose="00000400000000000000" pitchFamily="2" charset="-78"/>
                        </a:rPr>
                        <a:t>مدت فعاليت در انجمن علمی (سال)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پست الكترونيك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4" name="Shape 513"/>
          <p:cNvSpPr>
            <a:spLocks noGrp="1"/>
          </p:cNvSpPr>
          <p:nvPr>
            <p:ph type="pic" idx="3"/>
          </p:nvPr>
        </p:nvSpPr>
        <p:spPr>
          <a:xfrm>
            <a:off x="3068543" y="5594007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5" name="Shape 513"/>
          <p:cNvSpPr>
            <a:spLocks noGrp="1"/>
          </p:cNvSpPr>
          <p:nvPr>
            <p:ph type="pic" idx="3"/>
          </p:nvPr>
        </p:nvSpPr>
        <p:spPr>
          <a:xfrm>
            <a:off x="2314429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6" name="Shape 513"/>
          <p:cNvSpPr>
            <a:spLocks noGrp="1"/>
          </p:cNvSpPr>
          <p:nvPr>
            <p:ph type="pic" idx="3"/>
          </p:nvPr>
        </p:nvSpPr>
        <p:spPr>
          <a:xfrm>
            <a:off x="818593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8" name="Shape 513"/>
          <p:cNvSpPr>
            <a:spLocks noGrp="1"/>
          </p:cNvSpPr>
          <p:nvPr>
            <p:ph type="pic" idx="3"/>
          </p:nvPr>
        </p:nvSpPr>
        <p:spPr>
          <a:xfrm>
            <a:off x="3810265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9" name="Shape 819"/>
          <p:cNvSpPr/>
          <p:nvPr/>
        </p:nvSpPr>
        <p:spPr>
          <a:xfrm>
            <a:off x="2697717" y="6577754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Shape 819"/>
          <p:cNvSpPr/>
          <p:nvPr/>
        </p:nvSpPr>
        <p:spPr>
          <a:xfrm>
            <a:off x="3444519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4940355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1934898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819"/>
          <p:cNvSpPr/>
          <p:nvPr/>
        </p:nvSpPr>
        <p:spPr>
          <a:xfrm>
            <a:off x="452847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" name="Shape 513"/>
          <p:cNvSpPr>
            <a:spLocks noGrp="1"/>
          </p:cNvSpPr>
          <p:nvPr>
            <p:ph type="pic" idx="3"/>
          </p:nvPr>
        </p:nvSpPr>
        <p:spPr>
          <a:xfrm>
            <a:off x="5306101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-92592" y="939630"/>
            <a:ext cx="685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567" y="8431239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49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148" y="-83965"/>
            <a:ext cx="6858000" cy="1227804"/>
          </a:xfrm>
          <a:prstGeom prst="rect">
            <a:avLst/>
          </a:prstGeom>
        </p:spPr>
      </p:pic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460672" y="27207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0" name="8-Point Star 19"/>
          <p:cNvSpPr/>
          <p:nvPr/>
        </p:nvSpPr>
        <p:spPr>
          <a:xfrm>
            <a:off x="286110" y="8521307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72694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استاد مشاور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38589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721661" y="8749907"/>
            <a:ext cx="4199794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475905" y="2889858"/>
            <a:ext cx="99097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استاد مشاور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27" name="Shape 513"/>
          <p:cNvSpPr>
            <a:spLocks noGrp="1"/>
          </p:cNvSpPr>
          <p:nvPr>
            <p:ph type="pic" idx="3"/>
          </p:nvPr>
        </p:nvSpPr>
        <p:spPr>
          <a:xfrm>
            <a:off x="2962350" y="2989538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74331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881938"/>
              </p:ext>
            </p:extLst>
          </p:nvPr>
        </p:nvGraphicFramePr>
        <p:xfrm>
          <a:off x="471489" y="4238939"/>
          <a:ext cx="5915024" cy="1049162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58376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استاد مشاور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539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نام و نام خانوادگی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سوابق و مرتبه علمی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پست الکترونیک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539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5" name="Shape 513"/>
          <p:cNvSpPr>
            <a:spLocks noGrp="1"/>
          </p:cNvSpPr>
          <p:nvPr>
            <p:ph type="pic" idx="3"/>
          </p:nvPr>
        </p:nvSpPr>
        <p:spPr>
          <a:xfrm>
            <a:off x="84982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4706465" y="5605874"/>
            <a:ext cx="17604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مشاورین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37" name="Shape 819"/>
          <p:cNvSpPr/>
          <p:nvPr/>
        </p:nvSpPr>
        <p:spPr>
          <a:xfrm>
            <a:off x="212507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" name="Shape 513"/>
          <p:cNvSpPr>
            <a:spLocks noGrp="1"/>
          </p:cNvSpPr>
          <p:nvPr>
            <p:ph type="pic" idx="3"/>
          </p:nvPr>
        </p:nvSpPr>
        <p:spPr>
          <a:xfrm>
            <a:off x="223158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9" name="Shape 819"/>
          <p:cNvSpPr/>
          <p:nvPr/>
        </p:nvSpPr>
        <p:spPr>
          <a:xfrm>
            <a:off x="354747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" name="Shape 513"/>
          <p:cNvSpPr>
            <a:spLocks noGrp="1"/>
          </p:cNvSpPr>
          <p:nvPr>
            <p:ph type="pic" idx="3"/>
          </p:nvPr>
        </p:nvSpPr>
        <p:spPr>
          <a:xfrm>
            <a:off x="365398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1" name="Shape 819"/>
          <p:cNvSpPr/>
          <p:nvPr/>
        </p:nvSpPr>
        <p:spPr>
          <a:xfrm>
            <a:off x="4921455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513"/>
          <p:cNvSpPr>
            <a:spLocks noGrp="1"/>
          </p:cNvSpPr>
          <p:nvPr>
            <p:ph type="pic" idx="3"/>
          </p:nvPr>
        </p:nvSpPr>
        <p:spPr>
          <a:xfrm>
            <a:off x="5027967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" y="896495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386" y="7923045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36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-20620"/>
            <a:ext cx="6858000" cy="1227804"/>
          </a:xfrm>
          <a:prstGeom prst="rect">
            <a:avLst/>
          </a:prstGeom>
        </p:spPr>
      </p:pic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460672" y="21111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0" name="8-Point Star 19"/>
          <p:cNvSpPr/>
          <p:nvPr/>
        </p:nvSpPr>
        <p:spPr>
          <a:xfrm>
            <a:off x="80625" y="8803947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52882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</a:t>
            </a:r>
            <a:r>
              <a:rPr lang="en-US" sz="2400" b="1" dirty="0">
                <a:cs typeface="B Mitra" panose="00000400000000000000" pitchFamily="2" charset="-78"/>
              </a:rPr>
              <a:t> </a:t>
            </a:r>
            <a:r>
              <a:rPr lang="fa-IR" sz="2400" b="1" dirty="0">
                <a:cs typeface="B Mitra" panose="00000400000000000000" pitchFamily="2" charset="-78"/>
              </a:rPr>
              <a:t>سایر اعضای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18777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537825" y="9015173"/>
            <a:ext cx="3919875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025462" y="2316729"/>
            <a:ext cx="14414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دانشجویان همکار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74331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" name="Shape 513"/>
          <p:cNvSpPr>
            <a:spLocks noGrp="1"/>
          </p:cNvSpPr>
          <p:nvPr>
            <p:ph type="pic" idx="3"/>
          </p:nvPr>
        </p:nvSpPr>
        <p:spPr>
          <a:xfrm>
            <a:off x="84982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7" name="Shape 819"/>
          <p:cNvSpPr/>
          <p:nvPr/>
        </p:nvSpPr>
        <p:spPr>
          <a:xfrm>
            <a:off x="212507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" name="Shape 513"/>
          <p:cNvSpPr>
            <a:spLocks noGrp="1"/>
          </p:cNvSpPr>
          <p:nvPr>
            <p:ph type="pic" idx="3"/>
          </p:nvPr>
        </p:nvSpPr>
        <p:spPr>
          <a:xfrm>
            <a:off x="223158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9" name="Shape 819"/>
          <p:cNvSpPr/>
          <p:nvPr/>
        </p:nvSpPr>
        <p:spPr>
          <a:xfrm>
            <a:off x="354747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" name="Shape 513"/>
          <p:cNvSpPr>
            <a:spLocks noGrp="1"/>
          </p:cNvSpPr>
          <p:nvPr>
            <p:ph type="pic" idx="3"/>
          </p:nvPr>
        </p:nvSpPr>
        <p:spPr>
          <a:xfrm>
            <a:off x="365398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1" name="Shape 819"/>
          <p:cNvSpPr/>
          <p:nvPr/>
        </p:nvSpPr>
        <p:spPr>
          <a:xfrm>
            <a:off x="4921455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513"/>
          <p:cNvSpPr>
            <a:spLocks noGrp="1"/>
          </p:cNvSpPr>
          <p:nvPr>
            <p:ph type="pic" idx="3"/>
          </p:nvPr>
        </p:nvSpPr>
        <p:spPr>
          <a:xfrm>
            <a:off x="5027967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4" name="Shape 819"/>
          <p:cNvSpPr/>
          <p:nvPr/>
        </p:nvSpPr>
        <p:spPr>
          <a:xfrm>
            <a:off x="74331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" name="Shape 513"/>
          <p:cNvSpPr>
            <a:spLocks noGrp="1"/>
          </p:cNvSpPr>
          <p:nvPr>
            <p:ph type="pic" idx="3"/>
          </p:nvPr>
        </p:nvSpPr>
        <p:spPr>
          <a:xfrm>
            <a:off x="84982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6" name="Shape 819"/>
          <p:cNvSpPr/>
          <p:nvPr/>
        </p:nvSpPr>
        <p:spPr>
          <a:xfrm>
            <a:off x="212507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" name="Shape 513"/>
          <p:cNvSpPr>
            <a:spLocks noGrp="1"/>
          </p:cNvSpPr>
          <p:nvPr>
            <p:ph type="pic" idx="3"/>
          </p:nvPr>
        </p:nvSpPr>
        <p:spPr>
          <a:xfrm>
            <a:off x="223158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9" name="Shape 819"/>
          <p:cNvSpPr/>
          <p:nvPr/>
        </p:nvSpPr>
        <p:spPr>
          <a:xfrm>
            <a:off x="354747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Shape 513"/>
          <p:cNvSpPr>
            <a:spLocks noGrp="1"/>
          </p:cNvSpPr>
          <p:nvPr>
            <p:ph type="pic" idx="3"/>
          </p:nvPr>
        </p:nvSpPr>
        <p:spPr>
          <a:xfrm>
            <a:off x="365398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4921455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513"/>
          <p:cNvSpPr>
            <a:spLocks noGrp="1"/>
          </p:cNvSpPr>
          <p:nvPr>
            <p:ph type="pic" idx="3"/>
          </p:nvPr>
        </p:nvSpPr>
        <p:spPr>
          <a:xfrm>
            <a:off x="5027967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4" name="Shape 819"/>
          <p:cNvSpPr/>
          <p:nvPr/>
        </p:nvSpPr>
        <p:spPr>
          <a:xfrm>
            <a:off x="74331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" name="Shape 513"/>
          <p:cNvSpPr>
            <a:spLocks noGrp="1"/>
          </p:cNvSpPr>
          <p:nvPr>
            <p:ph type="pic" idx="3"/>
          </p:nvPr>
        </p:nvSpPr>
        <p:spPr>
          <a:xfrm>
            <a:off x="84982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5" name="Shape 819"/>
          <p:cNvSpPr/>
          <p:nvPr/>
        </p:nvSpPr>
        <p:spPr>
          <a:xfrm>
            <a:off x="212507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" name="Shape 513"/>
          <p:cNvSpPr>
            <a:spLocks noGrp="1"/>
          </p:cNvSpPr>
          <p:nvPr>
            <p:ph type="pic" idx="3"/>
          </p:nvPr>
        </p:nvSpPr>
        <p:spPr>
          <a:xfrm>
            <a:off x="223158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7" name="Shape 819"/>
          <p:cNvSpPr/>
          <p:nvPr/>
        </p:nvSpPr>
        <p:spPr>
          <a:xfrm>
            <a:off x="354747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" name="Shape 513"/>
          <p:cNvSpPr>
            <a:spLocks noGrp="1"/>
          </p:cNvSpPr>
          <p:nvPr>
            <p:ph type="pic" idx="3"/>
          </p:nvPr>
        </p:nvSpPr>
        <p:spPr>
          <a:xfrm>
            <a:off x="365398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9" name="Shape 819"/>
          <p:cNvSpPr/>
          <p:nvPr/>
        </p:nvSpPr>
        <p:spPr>
          <a:xfrm>
            <a:off x="4921455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" name="Shape 513"/>
          <p:cNvSpPr>
            <a:spLocks noGrp="1"/>
          </p:cNvSpPr>
          <p:nvPr>
            <p:ph type="pic" idx="3"/>
          </p:nvPr>
        </p:nvSpPr>
        <p:spPr>
          <a:xfrm>
            <a:off x="5027967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1" name="Shape 819"/>
          <p:cNvSpPr/>
          <p:nvPr/>
        </p:nvSpPr>
        <p:spPr>
          <a:xfrm>
            <a:off x="743310" y="8301711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" name="Shape 513"/>
          <p:cNvSpPr>
            <a:spLocks noGrp="1"/>
          </p:cNvSpPr>
          <p:nvPr>
            <p:ph type="pic" idx="3"/>
          </p:nvPr>
        </p:nvSpPr>
        <p:spPr>
          <a:xfrm>
            <a:off x="84982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3" name="Shape 819"/>
          <p:cNvSpPr/>
          <p:nvPr/>
        </p:nvSpPr>
        <p:spPr>
          <a:xfrm>
            <a:off x="2125070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" name="Shape 513"/>
          <p:cNvSpPr>
            <a:spLocks noGrp="1"/>
          </p:cNvSpPr>
          <p:nvPr>
            <p:ph type="pic" idx="3"/>
          </p:nvPr>
        </p:nvSpPr>
        <p:spPr>
          <a:xfrm>
            <a:off x="223158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5" name="Shape 819"/>
          <p:cNvSpPr/>
          <p:nvPr/>
        </p:nvSpPr>
        <p:spPr>
          <a:xfrm>
            <a:off x="3547470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6" name="Shape 513"/>
          <p:cNvSpPr>
            <a:spLocks noGrp="1"/>
          </p:cNvSpPr>
          <p:nvPr>
            <p:ph type="pic" idx="3"/>
          </p:nvPr>
        </p:nvSpPr>
        <p:spPr>
          <a:xfrm>
            <a:off x="365398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7" name="Shape 819"/>
          <p:cNvSpPr/>
          <p:nvPr/>
        </p:nvSpPr>
        <p:spPr>
          <a:xfrm>
            <a:off x="4921455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" name="Shape 513"/>
          <p:cNvSpPr>
            <a:spLocks noGrp="1"/>
          </p:cNvSpPr>
          <p:nvPr>
            <p:ph type="pic" idx="3"/>
          </p:nvPr>
        </p:nvSpPr>
        <p:spPr>
          <a:xfrm>
            <a:off x="5027967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0625" y="712398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314" y="8423594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6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0725"/>
            <a:ext cx="6858000" cy="53896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263" y="181621"/>
            <a:ext cx="908774" cy="8089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773" y="181621"/>
            <a:ext cx="790757" cy="8877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317" y="181621"/>
            <a:ext cx="1109893" cy="9410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5208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270963" y="1517078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00B5C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00B5C0"/>
                </a:solidFill>
                <a:cs typeface="B Mitra" panose="00000400000000000000" pitchFamily="2" charset="-78"/>
              </a:rPr>
              <a:t>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609" y="8395678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96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12700" cap="flat">
          <a:solidFill>
            <a:schemeClr val="accent5"/>
          </a:solidFill>
          <a:miter lim="400000"/>
        </a:ln>
        <a:effectLst/>
      </a:spPr>
      <a:bodyPr wrap="square" lIns="50800" tIns="50800" rIns="50800" bIns="50800" numCol="1" anchor="ctr">
        <a:noAutofit/>
      </a:bodyPr>
      <a:lstStyle>
        <a:defPPr>
          <a:defRPr sz="3200">
            <a:solidFill>
              <a:srgbClr val="FFFFFF"/>
            </a:solidFill>
            <a:latin typeface="+mn-lt"/>
            <a:ea typeface="+mn-ea"/>
            <a:cs typeface="+mn-cs"/>
            <a:sym typeface="Helvetica Ligh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3926</TotalTime>
  <Words>847</Words>
  <Application>Microsoft Office PowerPoint</Application>
  <PresentationFormat>A4 Paper (210x297 mm)</PresentationFormat>
  <Paragraphs>293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7" baseType="lpstr">
      <vt:lpstr>Arial</vt:lpstr>
      <vt:lpstr>B Lotus</vt:lpstr>
      <vt:lpstr>B Mitra</vt:lpstr>
      <vt:lpstr>B Nazanin</vt:lpstr>
      <vt:lpstr>B Titr</vt:lpstr>
      <vt:lpstr>B Yekan</vt:lpstr>
      <vt:lpstr>B Zar</vt:lpstr>
      <vt:lpstr>Calibri</vt:lpstr>
      <vt:lpstr>Calibri Light</vt:lpstr>
      <vt:lpstr>Fira Sans Book</vt:lpstr>
      <vt:lpstr>FontAwesome</vt:lpstr>
      <vt:lpstr>Helvetica Light</vt:lpstr>
      <vt:lpstr>Lato</vt:lpstr>
      <vt:lpstr>Roboto</vt:lpstr>
      <vt:lpstr>Ruda</vt:lpstr>
      <vt:lpstr>U.S. 101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javadi</cp:lastModifiedBy>
  <cp:revision>523</cp:revision>
  <cp:lastPrinted>2016-06-18T07:11:26Z</cp:lastPrinted>
  <dcterms:created xsi:type="dcterms:W3CDTF">2016-06-14T09:18:07Z</dcterms:created>
  <dcterms:modified xsi:type="dcterms:W3CDTF">2025-07-14T06:23:44Z</dcterms:modified>
</cp:coreProperties>
</file>