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6" r:id="rId2"/>
    <p:sldId id="317" r:id="rId3"/>
    <p:sldId id="318" r:id="rId4"/>
    <p:sldId id="319" r:id="rId5"/>
    <p:sldId id="321" r:id="rId6"/>
    <p:sldId id="320" r:id="rId7"/>
    <p:sldId id="322" r:id="rId8"/>
  </p:sldIdLst>
  <p:sldSz cx="6858000" cy="9906000" type="A4"/>
  <p:notesSz cx="7302500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F1F3"/>
    <a:srgbClr val="009999"/>
    <a:srgbClr val="00B5C0"/>
    <a:srgbClr val="37CEDF"/>
    <a:srgbClr val="60D9E6"/>
    <a:srgbClr val="9DE2FF"/>
    <a:srgbClr val="FFFEEE"/>
    <a:srgbClr val="FFEEB7"/>
    <a:srgbClr val="FFDC68"/>
    <a:srgbClr val="FF8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38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81090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36393" y="0"/>
            <a:ext cx="3164417" cy="481090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D7492986-915F-40F6-BEEC-CD3A01EA4200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07411"/>
            <a:ext cx="3164417" cy="481089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36393" y="9107411"/>
            <a:ext cx="3164417" cy="481089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ED1E5AA9-8606-4FA7-AB12-38383324D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5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4417" cy="481090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6393" y="0"/>
            <a:ext cx="3164417" cy="481090"/>
          </a:xfrm>
          <a:prstGeom prst="rect">
            <a:avLst/>
          </a:prstGeom>
        </p:spPr>
        <p:txBody>
          <a:bodyPr vert="horz" lIns="96515" tIns="48257" rIns="96515" bIns="48257" rtlCol="0"/>
          <a:lstStyle>
            <a:lvl1pPr algn="r">
              <a:defRPr sz="1300"/>
            </a:lvl1pPr>
          </a:lstStyle>
          <a:p>
            <a:fld id="{F7F748CC-0BF6-4EDC-B4EC-CBF1EC44B1BC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2063" y="1198563"/>
            <a:ext cx="2238375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15" tIns="48257" rIns="96515" bIns="482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4466"/>
            <a:ext cx="5842000" cy="3775472"/>
          </a:xfrm>
          <a:prstGeom prst="rect">
            <a:avLst/>
          </a:prstGeom>
        </p:spPr>
        <p:txBody>
          <a:bodyPr vert="horz" lIns="96515" tIns="48257" rIns="96515" bIns="482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3164417" cy="481089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6393" y="9107411"/>
            <a:ext cx="3164417" cy="481089"/>
          </a:xfrm>
          <a:prstGeom prst="rect">
            <a:avLst/>
          </a:prstGeom>
        </p:spPr>
        <p:txBody>
          <a:bodyPr vert="horz" lIns="96515" tIns="48257" rIns="96515" bIns="48257" rtlCol="0" anchor="b"/>
          <a:lstStyle>
            <a:lvl1pPr algn="r">
              <a:defRPr sz="1300"/>
            </a:lvl1pPr>
          </a:lstStyle>
          <a:p>
            <a:fld id="{42B6B199-5267-42DB-AB18-2C6DB653B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7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7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9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61060" y="761294"/>
            <a:ext cx="831354" cy="121256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5212" y="761294"/>
            <a:ext cx="2410122" cy="121256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91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 (3)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pic" idx="2"/>
          </p:nvPr>
        </p:nvSpPr>
        <p:spPr>
          <a:xfrm>
            <a:off x="95261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pic" idx="3"/>
          </p:nvPr>
        </p:nvSpPr>
        <p:spPr>
          <a:xfrm>
            <a:off x="3020284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pic" idx="4"/>
          </p:nvPr>
        </p:nvSpPr>
        <p:spPr>
          <a:xfrm>
            <a:off x="5087949" y="3409200"/>
            <a:ext cx="817514" cy="24235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276482" y="9447389"/>
            <a:ext cx="301467" cy="7888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9197A0"/>
                </a:solidFill>
                <a:ea typeface="Calibri"/>
                <a:cs typeface="Calibri"/>
                <a:sym typeface="Calibri"/>
              </a:rPr>
              <a:pPr>
                <a:buSzPct val="25000"/>
              </a:pPr>
              <a:t>‹#›</a:t>
            </a:fld>
            <a:endParaRPr lang="en-US" sz="900">
              <a:solidFill>
                <a:srgbClr val="9197A0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11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8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5212" y="3808766"/>
            <a:ext cx="1620738" cy="907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1675" y="3808766"/>
            <a:ext cx="1620739" cy="9078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8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1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7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3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6A29-5935-41B1-A53B-4DA06694D25B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0669-EBE6-4EA6-BAFF-0D27D24CD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9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9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" y="3791912"/>
            <a:ext cx="6858000" cy="6114088"/>
          </a:xfrm>
          <a:prstGeom prst="rect">
            <a:avLst/>
          </a:prstGeom>
          <a:solidFill>
            <a:srgbClr val="00A99C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075" y="399162"/>
            <a:ext cx="657225" cy="7070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003" y="343689"/>
            <a:ext cx="790757" cy="8877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57" y="211601"/>
            <a:ext cx="1109893" cy="9410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1078686">
            <a:off x="920602" y="4868205"/>
            <a:ext cx="229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نام نشریه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910" y="399162"/>
            <a:ext cx="1139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لوگوی انجمن 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900783"/>
            <a:ext cx="6852817" cy="68295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400" b="1" dirty="0" smtClean="0">
              <a:cs typeface="B Mitra" panose="00000400000000000000" pitchFamily="2" charset="-78"/>
            </a:endParaRPr>
          </a:p>
          <a:p>
            <a:pPr algn="ctr" rtl="1"/>
            <a:r>
              <a:rPr lang="fa-IR" sz="2400" b="1" dirty="0" smtClean="0">
                <a:cs typeface="B Mitra" panose="00000400000000000000" pitchFamily="2" charset="-78"/>
              </a:rPr>
              <a:t>گزارش </a:t>
            </a:r>
            <a:r>
              <a:rPr lang="fa-IR" sz="2400" b="1" dirty="0">
                <a:cs typeface="B Mitra" panose="00000400000000000000" pitchFamily="2" charset="-78"/>
              </a:rPr>
              <a:t>عملکـــرد انجمن در حوزه </a:t>
            </a:r>
            <a:r>
              <a:rPr lang="fa-IR" sz="2400" b="1" dirty="0">
                <a:solidFill>
                  <a:srgbClr val="FFFF00"/>
                </a:solidFill>
                <a:cs typeface="B Mitra" panose="00000400000000000000" pitchFamily="2" charset="-78"/>
              </a:rPr>
              <a:t>نشریۀ علمی</a:t>
            </a:r>
          </a:p>
          <a:p>
            <a:pPr algn="ctr" rtl="1"/>
            <a:r>
              <a:rPr lang="fa-IR" sz="24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fa-IR" sz="2400" b="1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" y="3660530"/>
            <a:ext cx="6852817" cy="5458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endParaRPr lang="en-US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6754" y="1477390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FF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.......</a:t>
            </a:r>
            <a:endParaRPr lang="fa-IR" b="1" dirty="0">
              <a:solidFill>
                <a:srgbClr val="FFFF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سیزدهمین 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جشنواره </a:t>
            </a:r>
            <a:r>
              <a:rPr lang="fa-IR" b="1" dirty="0">
                <a:solidFill>
                  <a:srgbClr val="FFFF00"/>
                </a:solidFill>
                <a:cs typeface="B Mitra" panose="00000400000000000000" pitchFamily="2" charset="-78"/>
              </a:rPr>
              <a:t>دانشگاهی حرکت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4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2038662"/>
            <a:ext cx="6852817" cy="566556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نشریۀ  </a:t>
            </a: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.......</a:t>
            </a:r>
            <a:endParaRPr lang="en-US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2654509"/>
            <a:ext cx="6852817" cy="54585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71139"/>
              </p:ext>
            </p:extLst>
          </p:nvPr>
        </p:nvGraphicFramePr>
        <p:xfrm>
          <a:off x="471488" y="3034062"/>
          <a:ext cx="5915025" cy="89804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56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1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09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نام نشریه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تاریخ اخذ مجوز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Zar" panose="00000400000000000000" pitchFamily="2" charset="-78"/>
                        </a:rPr>
                        <a:t>دوره انتشار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شمارگان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079828" y="2703061"/>
            <a:ext cx="13676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شناسنامه نشریه </a:t>
            </a:r>
            <a:endParaRPr kumimoji="0" lang="en-US" altLang="fa-IR" sz="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86096"/>
              </p:ext>
            </p:extLst>
          </p:nvPr>
        </p:nvGraphicFramePr>
        <p:xfrm>
          <a:off x="471489" y="4206674"/>
          <a:ext cx="5915024" cy="7595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32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95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صاحب امتیاز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مدیرمسئول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Zar" panose="00000400000000000000" pitchFamily="2" charset="-78"/>
                        </a:rPr>
                        <a:t>سردبیر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63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Rectangle 2"/>
          <p:cNvSpPr>
            <a:spLocks noChangeArrowheads="1"/>
          </p:cNvSpPr>
          <p:nvPr/>
        </p:nvSpPr>
        <p:spPr bwMode="auto">
          <a:xfrm>
            <a:off x="1833747" y="5517797"/>
            <a:ext cx="46137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fa-IR" sz="1600" b="1" dirty="0">
                <a:solidFill>
                  <a:srgbClr val="C00000"/>
                </a:solidFill>
                <a:cs typeface="B Zar" panose="00000400000000000000" pitchFamily="2" charset="-78"/>
              </a:rPr>
              <a:t>آمار شماره­های منتشرشدۀ نشریه در دورۀ کنونی انجمن علمی</a:t>
            </a:r>
            <a:endParaRPr lang="en-US" sz="1600" b="1" dirty="0">
              <a:solidFill>
                <a:srgbClr val="C00000"/>
              </a:solidFill>
              <a:cs typeface="B Zar" panose="00000400000000000000" pitchFamily="2" charset="-78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44305"/>
              </p:ext>
            </p:extLst>
          </p:nvPr>
        </p:nvGraphicFramePr>
        <p:xfrm>
          <a:off x="630053" y="6118600"/>
          <a:ext cx="5915024" cy="68165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97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0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1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شماره نشریه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Zar" panose="00000400000000000000" pitchFamily="2" charset="-78"/>
                        </a:rPr>
                        <a:t>تاریخ نشر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Zar" panose="00000400000000000000" pitchFamily="2" charset="-78"/>
                        </a:rPr>
                        <a:t>تیراژ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-16392" y="9197247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27" name="8-Point Star 26"/>
          <p:cNvSpPr/>
          <p:nvPr/>
        </p:nvSpPr>
        <p:spPr>
          <a:xfrm>
            <a:off x="172853" y="9005860"/>
            <a:ext cx="457200" cy="457200"/>
          </a:xfrm>
          <a:prstGeom prst="star8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cs typeface="B Zar" panose="00000400000000000000" pitchFamily="2" charset="-78"/>
              </a:rPr>
              <a:t>1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663" y="181621"/>
            <a:ext cx="908774" cy="88776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573" y="181621"/>
            <a:ext cx="790757" cy="88776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42223" y="799105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</a:t>
            </a:r>
            <a:r>
              <a:rPr lang="fa-IR" b="1" dirty="0" smtClean="0">
                <a:cs typeface="B Mitra" panose="00000400000000000000" pitchFamily="2" charset="-78"/>
              </a:rPr>
              <a:t>علمی </a:t>
            </a:r>
            <a:r>
              <a:rPr lang="fa-IR" b="1" dirty="0">
                <a:cs typeface="B Mitra" panose="00000400000000000000" pitchFamily="2" charset="-78"/>
              </a:rPr>
              <a:t>دانشجویی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دانشگاهی حرکت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00" y="266527"/>
            <a:ext cx="846752" cy="71794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26358" y="266527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9114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1734917"/>
            <a:ext cx="6852817" cy="543553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نشریه ...........</a:t>
            </a:r>
            <a:endParaRPr lang="en-US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2320306"/>
            <a:ext cx="6852817" cy="67014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5341868" y="2719279"/>
            <a:ext cx="10150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نقطه شروع:</a:t>
            </a:r>
            <a:endParaRPr kumimoji="0" lang="en-US" altLang="fa-IR" sz="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 rot="10800000" flipV="1">
            <a:off x="4895850" y="3801153"/>
            <a:ext cx="134993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مجوز فعالیت:</a:t>
            </a:r>
            <a:endParaRPr kumimoji="0" lang="en-US" altLang="fa-IR" sz="10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4495800" y="4373062"/>
            <a:ext cx="17499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سوابق و افتخارات:</a:t>
            </a:r>
            <a:endParaRPr kumimoji="0" lang="en-US" altLang="fa-IR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29453" y="5734742"/>
            <a:ext cx="297073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fa-IR" sz="1600" dirty="0">
                <a:solidFill>
                  <a:srgbClr val="C00000"/>
                </a:solidFill>
                <a:latin typeface="wm_Shekasteh"/>
                <a:ea typeface="Times New Roman" panose="02020603050405020304" pitchFamily="18" charset="0"/>
                <a:cs typeface="B Zar" panose="00000400000000000000" pitchFamily="2" charset="-78"/>
              </a:rPr>
              <a:t> </a:t>
            </a:r>
          </a:p>
          <a:p>
            <a:pPr algn="just" rtl="1">
              <a:spcAft>
                <a:spcPts val="0"/>
              </a:spcAft>
            </a:pPr>
            <a:r>
              <a:rPr lang="fa-IR" sz="1000" dirty="0">
                <a:solidFill>
                  <a:srgbClr val="C00000"/>
                </a:solidFill>
                <a:latin typeface="wm_Shekasteh"/>
                <a:ea typeface="Times New Roman" panose="02020603050405020304" pitchFamily="18" charset="0"/>
                <a:cs typeface="B Zar" panose="00000400000000000000" pitchFamily="2" charset="-78"/>
              </a:rPr>
              <a:t>مقام: </a:t>
            </a:r>
            <a:endParaRPr lang="fa-IR" sz="1000" dirty="0" smtClean="0">
              <a:solidFill>
                <a:srgbClr val="C00000"/>
              </a:solidFill>
              <a:latin typeface="wm_Shekasteh"/>
              <a:ea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1000" b="1" dirty="0" smtClean="0">
                <a:solidFill>
                  <a:srgbClr val="C00000"/>
                </a:solidFill>
                <a:latin typeface="wm_Shekasteh"/>
                <a:ea typeface="MS Mincho"/>
                <a:cs typeface="B Zar" panose="00000400000000000000" pitchFamily="2" charset="-78"/>
              </a:rPr>
              <a:t>جشنواره:</a:t>
            </a:r>
          </a:p>
          <a:p>
            <a:pPr algn="just" rtl="1">
              <a:spcAft>
                <a:spcPts val="0"/>
              </a:spcAft>
            </a:pPr>
            <a:endParaRPr lang="fa-IR" sz="1000" b="1" dirty="0">
              <a:solidFill>
                <a:srgbClr val="C00000"/>
              </a:solidFill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endParaRPr lang="fa-IR" sz="1000" b="1" dirty="0" smtClean="0">
              <a:solidFill>
                <a:srgbClr val="C00000"/>
              </a:solidFill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endParaRPr lang="fa-IR" sz="1000" dirty="0"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1000" dirty="0">
                <a:solidFill>
                  <a:srgbClr val="C00000"/>
                </a:solidFill>
                <a:latin typeface="wm_Shekasteh"/>
                <a:ea typeface="Times New Roman" panose="02020603050405020304" pitchFamily="18" charset="0"/>
                <a:cs typeface="B Zar" panose="00000400000000000000" pitchFamily="2" charset="-78"/>
              </a:rPr>
              <a:t>مقام: </a:t>
            </a:r>
            <a:r>
              <a:rPr lang="fa-IR" sz="1000" dirty="0" smtClean="0">
                <a:latin typeface="wm_Shekasteh"/>
                <a:ea typeface="Times New Roman" panose="02020603050405020304" pitchFamily="18" charset="0"/>
                <a:cs typeface="B Zar" panose="00000400000000000000" pitchFamily="2" charset="-78"/>
              </a:rPr>
              <a:t>ا</a:t>
            </a:r>
          </a:p>
          <a:p>
            <a:pPr algn="just" rtl="1">
              <a:spcAft>
                <a:spcPts val="0"/>
              </a:spcAft>
            </a:pPr>
            <a:r>
              <a:rPr lang="fa-IR" sz="1000" b="1" dirty="0" smtClean="0">
                <a:solidFill>
                  <a:srgbClr val="C00000"/>
                </a:solidFill>
                <a:latin typeface="wm_Shekasteh"/>
                <a:ea typeface="MS Mincho"/>
                <a:cs typeface="B Zar" panose="00000400000000000000" pitchFamily="2" charset="-78"/>
              </a:rPr>
              <a:t>جشنواره:</a:t>
            </a:r>
          </a:p>
          <a:p>
            <a:pPr algn="just" rtl="1">
              <a:spcAft>
                <a:spcPts val="0"/>
              </a:spcAft>
            </a:pPr>
            <a:endParaRPr lang="fa-IR" sz="1000" b="1" dirty="0">
              <a:solidFill>
                <a:srgbClr val="C00000"/>
              </a:solidFill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endParaRPr lang="fa-IR" sz="1000" dirty="0"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endParaRPr lang="fa-IR" sz="1000" dirty="0"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1000" dirty="0">
                <a:solidFill>
                  <a:srgbClr val="C00000"/>
                </a:solidFill>
                <a:latin typeface="wm_Shekasteh"/>
                <a:ea typeface="Times New Roman" panose="02020603050405020304" pitchFamily="18" charset="0"/>
                <a:cs typeface="B Zar" panose="00000400000000000000" pitchFamily="2" charset="-78"/>
              </a:rPr>
              <a:t>مقام: </a:t>
            </a:r>
            <a:endParaRPr lang="fa-IR" sz="1000" dirty="0" smtClean="0">
              <a:solidFill>
                <a:srgbClr val="C00000"/>
              </a:solidFill>
              <a:latin typeface="wm_Shekasteh"/>
              <a:ea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1000" b="1" dirty="0" smtClean="0">
                <a:solidFill>
                  <a:srgbClr val="FF0000"/>
                </a:solidFill>
                <a:latin typeface="wm_Shekasteh"/>
                <a:ea typeface="MS Mincho"/>
                <a:cs typeface="B Zar" panose="00000400000000000000" pitchFamily="2" charset="-78"/>
              </a:rPr>
              <a:t>جشنواره</a:t>
            </a:r>
            <a:r>
              <a:rPr lang="fa-IR" sz="1000" b="1" dirty="0">
                <a:solidFill>
                  <a:srgbClr val="FF0000"/>
                </a:solidFill>
                <a:latin typeface="wm_Shekasteh"/>
                <a:ea typeface="MS Mincho"/>
                <a:cs typeface="B Zar" panose="00000400000000000000" pitchFamily="2" charset="-78"/>
              </a:rPr>
              <a:t>: </a:t>
            </a:r>
            <a:endParaRPr lang="fa-IR" sz="1000" dirty="0"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endParaRPr lang="fa-IR" sz="1000" dirty="0" smtClean="0">
              <a:latin typeface="wm_Shekasteh"/>
              <a:ea typeface="MS Mincho"/>
              <a:cs typeface="B Zar" panose="00000400000000000000" pitchFamily="2" charset="-78"/>
            </a:endParaRPr>
          </a:p>
          <a:p>
            <a:pPr algn="just" rtl="1">
              <a:spcAft>
                <a:spcPts val="0"/>
              </a:spcAft>
            </a:pPr>
            <a:r>
              <a:rPr lang="fa-IR" sz="1000" dirty="0" smtClean="0">
                <a:latin typeface="wm_Shekasteh"/>
                <a:ea typeface="MS Mincho"/>
                <a:cs typeface="B Zar" panose="00000400000000000000" pitchFamily="2" charset="-78"/>
              </a:rPr>
              <a:t>                               </a:t>
            </a:r>
            <a:endParaRPr lang="fa-IR" sz="1000" dirty="0">
              <a:latin typeface="wm_Shekasteh"/>
              <a:ea typeface="MS Mincho"/>
              <a:cs typeface="B Zar" panose="00000400000000000000" pitchFamily="2" charset="-7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925" y="9241986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44" name="8-Point Star 43"/>
          <p:cNvSpPr/>
          <p:nvPr/>
        </p:nvSpPr>
        <p:spPr>
          <a:xfrm>
            <a:off x="224577" y="9016772"/>
            <a:ext cx="457200" cy="457200"/>
          </a:xfrm>
          <a:prstGeom prst="star8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2</a:t>
            </a:r>
            <a:endParaRPr lang="fa-IR" b="1" dirty="0">
              <a:cs typeface="B Zar" panose="00000400000000000000" pitchFamily="2" charset="-78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181621"/>
            <a:ext cx="908774" cy="887762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73" y="181621"/>
            <a:ext cx="790757" cy="88776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5" y="227341"/>
            <a:ext cx="967865" cy="872283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32163" y="814095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دانشگاهی حرکت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5860" y="6857709"/>
            <a:ext cx="408467" cy="438950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idx="2"/>
          </p:nvPr>
        </p:nvSpPr>
        <p:spPr>
          <a:xfrm>
            <a:off x="681778" y="2965126"/>
            <a:ext cx="2301266" cy="2423580"/>
          </a:xfrm>
        </p:spPr>
      </p:sp>
      <p:sp>
        <p:nvSpPr>
          <p:cNvPr id="9" name="Picture Placeholder 8"/>
          <p:cNvSpPr>
            <a:spLocks noGrp="1"/>
          </p:cNvSpPr>
          <p:nvPr>
            <p:ph type="pic" idx="2"/>
          </p:nvPr>
        </p:nvSpPr>
        <p:spPr>
          <a:xfrm>
            <a:off x="790607" y="6074870"/>
            <a:ext cx="2038845" cy="2423580"/>
          </a:xfrm>
        </p:spPr>
      </p: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5556099" y="5053821"/>
            <a:ext cx="8771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سوابق مدیر مسئول:</a:t>
            </a:r>
            <a:endParaRPr kumimoji="0" lang="en-US" altLang="fa-IR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40" name="Rectangle 2"/>
          <p:cNvSpPr>
            <a:spLocks noChangeArrowheads="1"/>
          </p:cNvSpPr>
          <p:nvPr/>
        </p:nvSpPr>
        <p:spPr bwMode="auto">
          <a:xfrm>
            <a:off x="5708499" y="5206221"/>
            <a:ext cx="87716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سوابق مدیر مسئول:</a:t>
            </a:r>
            <a:endParaRPr kumimoji="0" lang="en-US" altLang="fa-IR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8925" y="236289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3758212" y="2962798"/>
            <a:ext cx="265489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فرآیند</a:t>
            </a:r>
            <a:r>
              <a:rPr kumimoji="0" lang="fa-IR" altLang="fa-IR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 دریافت مقاله تا انتشار و چاپ</a:t>
            </a:r>
            <a:endParaRPr kumimoji="0" lang="en-US" altLang="fa-IR" sz="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grpSp>
        <p:nvGrpSpPr>
          <p:cNvPr id="42" name="Shape 1481"/>
          <p:cNvGrpSpPr/>
          <p:nvPr/>
        </p:nvGrpSpPr>
        <p:grpSpPr>
          <a:xfrm>
            <a:off x="889814" y="5835475"/>
            <a:ext cx="5335726" cy="1320028"/>
            <a:chOff x="912099" y="1952836"/>
            <a:chExt cx="10261997" cy="2318156"/>
          </a:xfrm>
        </p:grpSpPr>
        <p:sp>
          <p:nvSpPr>
            <p:cNvPr id="43" name="Shape 1482"/>
            <p:cNvSpPr/>
            <p:nvPr/>
          </p:nvSpPr>
          <p:spPr>
            <a:xfrm>
              <a:off x="1596086" y="2628369"/>
              <a:ext cx="935983" cy="936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419" y="17574"/>
                  </a:moveTo>
                  <a:cubicBezTo>
                    <a:pt x="125853" y="41002"/>
                    <a:pt x="125853" y="78991"/>
                    <a:pt x="102419" y="102419"/>
                  </a:cubicBezTo>
                  <a:cubicBezTo>
                    <a:pt x="78991" y="125853"/>
                    <a:pt x="41002" y="125853"/>
                    <a:pt x="17574" y="102419"/>
                  </a:cubicBezTo>
                  <a:cubicBezTo>
                    <a:pt x="-5860" y="78991"/>
                    <a:pt x="-5860" y="41002"/>
                    <a:pt x="17574" y="17574"/>
                  </a:cubicBezTo>
                  <a:cubicBezTo>
                    <a:pt x="41002" y="-5860"/>
                    <a:pt x="78991" y="-5860"/>
                    <a:pt x="102419" y="1757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20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" name="Shape 1483"/>
            <p:cNvGrpSpPr/>
            <p:nvPr/>
          </p:nvGrpSpPr>
          <p:grpSpPr>
            <a:xfrm>
              <a:off x="912099" y="1952836"/>
              <a:ext cx="10261997" cy="2308511"/>
              <a:chOff x="0" y="0"/>
              <a:chExt cx="20526667" cy="4617019"/>
            </a:xfrm>
          </p:grpSpPr>
          <p:sp>
            <p:nvSpPr>
              <p:cNvPr id="55" name="Shape 1484"/>
              <p:cNvSpPr/>
              <p:nvPr/>
            </p:nvSpPr>
            <p:spPr>
              <a:xfrm rot="10800000" flipH="1">
                <a:off x="0" y="2306303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Shape 1485"/>
              <p:cNvSpPr/>
              <p:nvPr/>
            </p:nvSpPr>
            <p:spPr>
              <a:xfrm>
                <a:off x="11950661" y="0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Shape 1486"/>
              <p:cNvSpPr/>
              <p:nvPr/>
            </p:nvSpPr>
            <p:spPr>
              <a:xfrm rot="10800000" flipH="1">
                <a:off x="7953210" y="2317878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Shape 1487"/>
              <p:cNvSpPr/>
              <p:nvPr/>
            </p:nvSpPr>
            <p:spPr>
              <a:xfrm>
                <a:off x="3983405" y="43405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Shape 1488"/>
              <p:cNvSpPr/>
              <p:nvPr/>
            </p:nvSpPr>
            <p:spPr>
              <a:xfrm rot="10800000" flipH="1">
                <a:off x="15929954" y="2325594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" name="Shape 1489"/>
            <p:cNvGrpSpPr/>
            <p:nvPr/>
          </p:nvGrpSpPr>
          <p:grpSpPr>
            <a:xfrm>
              <a:off x="912099" y="1979363"/>
              <a:ext cx="10259364" cy="2291630"/>
              <a:chOff x="0" y="0"/>
              <a:chExt cx="20521397" cy="4583258"/>
            </a:xfrm>
          </p:grpSpPr>
          <p:sp>
            <p:nvSpPr>
              <p:cNvPr id="50" name="Shape 1490"/>
              <p:cNvSpPr/>
              <p:nvPr/>
            </p:nvSpPr>
            <p:spPr>
              <a:xfrm>
                <a:off x="0" y="0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Shape 1491"/>
              <p:cNvSpPr/>
              <p:nvPr/>
            </p:nvSpPr>
            <p:spPr>
              <a:xfrm rot="10800000" flipH="1">
                <a:off x="3987242" y="2291834"/>
                <a:ext cx="4596714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Shape 1492"/>
              <p:cNvSpPr/>
              <p:nvPr/>
            </p:nvSpPr>
            <p:spPr>
              <a:xfrm>
                <a:off x="7961271" y="14467"/>
                <a:ext cx="4596714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Shape 1493"/>
              <p:cNvSpPr/>
              <p:nvPr/>
            </p:nvSpPr>
            <p:spPr>
              <a:xfrm>
                <a:off x="15924684" y="14467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Shape 1494"/>
              <p:cNvSpPr/>
              <p:nvPr/>
            </p:nvSpPr>
            <p:spPr>
              <a:xfrm rot="10800000" flipH="1">
                <a:off x="11936192" y="2291834"/>
                <a:ext cx="4596712" cy="22914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855" y="32572"/>
                    </a:moveTo>
                    <a:cubicBezTo>
                      <a:pt x="84083" y="32572"/>
                      <a:pt x="103755" y="72000"/>
                      <a:pt x="103755" y="120000"/>
                    </a:cubicBezTo>
                    <a:cubicBezTo>
                      <a:pt x="120000" y="120000"/>
                      <a:pt x="120000" y="120000"/>
                      <a:pt x="120000" y="120000"/>
                    </a:cubicBezTo>
                    <a:cubicBezTo>
                      <a:pt x="120000" y="53144"/>
                      <a:pt x="93205" y="0"/>
                      <a:pt x="59855" y="0"/>
                    </a:cubicBezTo>
                    <a:cubicBezTo>
                      <a:pt x="26505" y="0"/>
                      <a:pt x="0" y="53144"/>
                      <a:pt x="0" y="120000"/>
                    </a:cubicBezTo>
                    <a:cubicBezTo>
                      <a:pt x="16244" y="120000"/>
                      <a:pt x="16244" y="120000"/>
                      <a:pt x="16244" y="120000"/>
                    </a:cubicBezTo>
                    <a:cubicBezTo>
                      <a:pt x="16244" y="72000"/>
                      <a:pt x="35916" y="32572"/>
                      <a:pt x="59855" y="32572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lIns="34275" tIns="34275" rIns="34275" bIns="34275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675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6" name="Shape 1495"/>
            <p:cNvSpPr/>
            <p:nvPr/>
          </p:nvSpPr>
          <p:spPr>
            <a:xfrm>
              <a:off x="3576048" y="2628369"/>
              <a:ext cx="935983" cy="936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419" y="17574"/>
                  </a:moveTo>
                  <a:cubicBezTo>
                    <a:pt x="125853" y="41002"/>
                    <a:pt x="125853" y="78991"/>
                    <a:pt x="102419" y="102419"/>
                  </a:cubicBezTo>
                  <a:cubicBezTo>
                    <a:pt x="78991" y="125853"/>
                    <a:pt x="41002" y="125853"/>
                    <a:pt x="17574" y="102419"/>
                  </a:cubicBezTo>
                  <a:cubicBezTo>
                    <a:pt x="-5860" y="78991"/>
                    <a:pt x="-5860" y="41002"/>
                    <a:pt x="17574" y="17574"/>
                  </a:cubicBezTo>
                  <a:cubicBezTo>
                    <a:pt x="41002" y="-5860"/>
                    <a:pt x="78991" y="-5860"/>
                    <a:pt x="102419" y="1757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20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Shape 1496"/>
            <p:cNvSpPr/>
            <p:nvPr/>
          </p:nvSpPr>
          <p:spPr>
            <a:xfrm>
              <a:off x="5556010" y="2628369"/>
              <a:ext cx="935983" cy="936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419" y="17574"/>
                  </a:moveTo>
                  <a:cubicBezTo>
                    <a:pt x="125853" y="41002"/>
                    <a:pt x="125853" y="78991"/>
                    <a:pt x="102419" y="102419"/>
                  </a:cubicBezTo>
                  <a:cubicBezTo>
                    <a:pt x="78991" y="125853"/>
                    <a:pt x="41002" y="125853"/>
                    <a:pt x="17574" y="102419"/>
                  </a:cubicBezTo>
                  <a:cubicBezTo>
                    <a:pt x="-5860" y="78991"/>
                    <a:pt x="-5860" y="41002"/>
                    <a:pt x="17574" y="17574"/>
                  </a:cubicBezTo>
                  <a:cubicBezTo>
                    <a:pt x="41002" y="-5860"/>
                    <a:pt x="78991" y="-5860"/>
                    <a:pt x="102419" y="17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20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Shape 1497"/>
            <p:cNvSpPr/>
            <p:nvPr/>
          </p:nvSpPr>
          <p:spPr>
            <a:xfrm>
              <a:off x="7571971" y="2628369"/>
              <a:ext cx="935983" cy="936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419" y="17574"/>
                  </a:moveTo>
                  <a:cubicBezTo>
                    <a:pt x="125853" y="41002"/>
                    <a:pt x="125853" y="78991"/>
                    <a:pt x="102419" y="102419"/>
                  </a:cubicBezTo>
                  <a:cubicBezTo>
                    <a:pt x="78991" y="125853"/>
                    <a:pt x="41002" y="125853"/>
                    <a:pt x="17574" y="102419"/>
                  </a:cubicBezTo>
                  <a:cubicBezTo>
                    <a:pt x="-5860" y="78991"/>
                    <a:pt x="-5860" y="41002"/>
                    <a:pt x="17574" y="17574"/>
                  </a:cubicBezTo>
                  <a:cubicBezTo>
                    <a:pt x="41002" y="-5860"/>
                    <a:pt x="78991" y="-5860"/>
                    <a:pt x="102419" y="17574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20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Shape 1498"/>
            <p:cNvSpPr/>
            <p:nvPr/>
          </p:nvSpPr>
          <p:spPr>
            <a:xfrm>
              <a:off x="9587934" y="2628369"/>
              <a:ext cx="935983" cy="93610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419" y="17574"/>
                  </a:moveTo>
                  <a:cubicBezTo>
                    <a:pt x="125853" y="41002"/>
                    <a:pt x="125853" y="78991"/>
                    <a:pt x="102419" y="102419"/>
                  </a:cubicBezTo>
                  <a:cubicBezTo>
                    <a:pt x="78991" y="125853"/>
                    <a:pt x="41002" y="125853"/>
                    <a:pt x="17574" y="102419"/>
                  </a:cubicBezTo>
                  <a:cubicBezTo>
                    <a:pt x="-5860" y="78991"/>
                    <a:pt x="-5860" y="41002"/>
                    <a:pt x="17574" y="17574"/>
                  </a:cubicBezTo>
                  <a:cubicBezTo>
                    <a:pt x="41002" y="-5860"/>
                    <a:pt x="78991" y="-5860"/>
                    <a:pt x="102419" y="1757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2099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5371903" y="5883709"/>
            <a:ext cx="5444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01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01671" y="5883709"/>
            <a:ext cx="5444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02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253265" y="5883709"/>
            <a:ext cx="5444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03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28188" y="5883709"/>
            <a:ext cx="5444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04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02094" y="5883709"/>
            <a:ext cx="5444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cs typeface="B Titr" panose="00000700000000000000" pitchFamily="2" charset="-78"/>
              </a:rPr>
              <a:t>05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187397" y="6776702"/>
            <a:ext cx="982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800" dirty="0">
                <a:cs typeface="B Zar" panose="00000400000000000000" pitchFamily="2" charset="-78"/>
              </a:rPr>
              <a:t>.....................</a:t>
            </a:r>
            <a:endParaRPr lang="en-US" sz="800" dirty="0">
              <a:cs typeface="B Zar" panose="00000400000000000000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82541" y="6776702"/>
            <a:ext cx="982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800" dirty="0">
                <a:cs typeface="B Zar" panose="00000400000000000000" pitchFamily="2" charset="-78"/>
              </a:rPr>
              <a:t>..................</a:t>
            </a:r>
            <a:endParaRPr lang="en-US" sz="800" dirty="0">
              <a:cs typeface="B Zar" panose="00000400000000000000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075142" y="6776702"/>
            <a:ext cx="982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800" dirty="0">
                <a:cs typeface="B Zar" panose="00000400000000000000" pitchFamily="2" charset="-78"/>
              </a:rPr>
              <a:t>...........................</a:t>
            </a:r>
            <a:endParaRPr lang="en-US" sz="800" dirty="0">
              <a:cs typeface="B Zar" panose="00000400000000000000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026893" y="6776702"/>
            <a:ext cx="982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800" dirty="0">
                <a:cs typeface="B Zar" panose="00000400000000000000" pitchFamily="2" charset="-78"/>
              </a:rPr>
              <a:t>......................</a:t>
            </a:r>
            <a:endParaRPr lang="en-US" sz="800" dirty="0">
              <a:cs typeface="B Zar" panose="00000400000000000000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99863" y="6776702"/>
            <a:ext cx="9827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800" dirty="0">
                <a:cs typeface="B Zar" panose="00000400000000000000" pitchFamily="2" charset="-78"/>
              </a:rPr>
              <a:t>..................................</a:t>
            </a:r>
            <a:endParaRPr lang="en-US" sz="800" dirty="0">
              <a:cs typeface="B Zar" panose="00000400000000000000" pitchFamily="2" charset="-7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4807" y="1748154"/>
            <a:ext cx="6852817" cy="543553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نشریۀ.............</a:t>
            </a:r>
            <a:endParaRPr lang="en-US" dirty="0">
              <a:solidFill>
                <a:prstClr val="white"/>
              </a:solidFill>
              <a:cs typeface="B Titr" panose="00000700000000000000" pitchFamily="2" charset="-7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0" y="2350786"/>
            <a:ext cx="6852817" cy="67014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8925" y="9241986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78" name="8-Point Star 77"/>
          <p:cNvSpPr/>
          <p:nvPr/>
        </p:nvSpPr>
        <p:spPr>
          <a:xfrm>
            <a:off x="224577" y="9016771"/>
            <a:ext cx="572180" cy="481791"/>
          </a:xfrm>
          <a:prstGeom prst="star8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3</a:t>
            </a:r>
            <a:endParaRPr lang="fa-IR" b="1" dirty="0">
              <a:cs typeface="B Zar" panose="00000400000000000000" pitchFamily="2" charset="-78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151141"/>
            <a:ext cx="908774" cy="887762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73" y="151141"/>
            <a:ext cx="790757" cy="887762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25" y="247089"/>
            <a:ext cx="886515" cy="860354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796757" y="832877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دانشگاهی 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حرکت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81" name="Rectangle 80"/>
          <p:cNvSpPr/>
          <p:nvPr/>
        </p:nvSpPr>
        <p:spPr>
          <a:xfrm>
            <a:off x="18925" y="236289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55107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681777" y="2679145"/>
            <a:ext cx="26900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شمارۀ</a:t>
            </a:r>
            <a:endParaRPr kumimoji="0" lang="en-US" altLang="fa-IR" sz="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1778" y="7555545"/>
            <a:ext cx="5702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1600" b="1" dirty="0" smtClean="0">
                <a:solidFill>
                  <a:srgbClr val="C00000"/>
                </a:solidFill>
                <a:cs typeface="B Zar" panose="00000400000000000000" pitchFamily="2" charset="-78"/>
              </a:rPr>
              <a:t>توجه به مسئولیت اجتماعی (رویدادها و مناسبت ها، محیط زیست، مسائل ملی یا منطقه ای </a:t>
            </a:r>
            <a:r>
              <a:rPr lang="fa-IR" sz="1600" b="1" smtClean="0">
                <a:solidFill>
                  <a:srgbClr val="C00000"/>
                </a:solidFill>
                <a:cs typeface="B Zar" panose="00000400000000000000" pitchFamily="2" charset="-78"/>
              </a:rPr>
              <a:t>و ....) ذکر شود </a:t>
            </a:r>
            <a:endParaRPr lang="en-US" sz="1600" b="1" dirty="0">
              <a:solidFill>
                <a:srgbClr val="C00000"/>
              </a:solidFill>
              <a:cs typeface="B Zar" panose="00000400000000000000" pitchFamily="2" charset="-78"/>
            </a:endParaRP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3928308" y="3017699"/>
            <a:ext cx="26940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altLang="fa-IR" sz="1600" b="1" dirty="0">
                <a:solidFill>
                  <a:srgbClr val="C00000"/>
                </a:solidFill>
                <a:latin typeface="Calibri" panose="020F0502020204030204" pitchFamily="34" charset="0"/>
                <a:cs typeface="B Mitra" panose="00000400000000000000" pitchFamily="2" charset="-78"/>
              </a:rPr>
              <a:t>محور اصلی این شماره: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altLang="fa-I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925" y="2000279"/>
            <a:ext cx="6852817" cy="543553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نشریۀ</a:t>
            </a:r>
            <a:r>
              <a:rPr lang="fa-IR" b="1" dirty="0" smtClean="0">
                <a:solidFill>
                  <a:prstClr val="white"/>
                </a:solidFill>
                <a:cs typeface="B Mitra" panose="00000400000000000000" pitchFamily="2" charset="-78"/>
              </a:rPr>
              <a:t> ..........</a:t>
            </a:r>
            <a:endParaRPr lang="en-US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2533666"/>
            <a:ext cx="6852817" cy="67014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925" y="9241986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25" name="8-Point Star 24"/>
          <p:cNvSpPr/>
          <p:nvPr/>
        </p:nvSpPr>
        <p:spPr>
          <a:xfrm>
            <a:off x="224577" y="8920065"/>
            <a:ext cx="572180" cy="553907"/>
          </a:xfrm>
          <a:prstGeom prst="star8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4</a:t>
            </a:r>
            <a:endParaRPr lang="fa-IR" b="1" dirty="0">
              <a:cs typeface="B Zar" panose="00000400000000000000" pitchFamily="2" charset="-78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151141"/>
            <a:ext cx="908774" cy="88776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73" y="151141"/>
            <a:ext cx="790757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76" y="196861"/>
            <a:ext cx="960364" cy="94106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6757" y="965019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دانشگاهی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حرکت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2"/>
          </p:nvPr>
        </p:nvSpPr>
        <p:spPr/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710514" y="6312176"/>
            <a:ext cx="59118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altLang="fa-IR" sz="1600" b="1" dirty="0" smtClean="0">
                <a:solidFill>
                  <a:srgbClr val="C00000"/>
                </a:solidFill>
                <a:latin typeface="Calibri" panose="020F0502020204030204" pitchFamily="34" charset="0"/>
                <a:cs typeface="B Mitra" panose="00000400000000000000" pitchFamily="2" charset="-78"/>
              </a:rPr>
              <a:t>در صورت همکاری با دیگر سازمان ها، انجمن های علمی، اتحادیه ها و ... ذکر شود.</a:t>
            </a:r>
            <a:endParaRPr lang="fa-IR" altLang="fa-IR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8925" y="236289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60186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4729186" y="2767854"/>
            <a:ext cx="158088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fa-IR" sz="1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همکاران در این شماره:</a:t>
            </a:r>
            <a:endParaRPr kumimoji="0" lang="en-US" altLang="fa-IR" sz="1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9" name="Shape 1529"/>
          <p:cNvSpPr/>
          <p:nvPr/>
        </p:nvSpPr>
        <p:spPr>
          <a:xfrm>
            <a:off x="5341786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F39C1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</a:t>
            </a:r>
          </a:p>
        </p:txBody>
      </p:sp>
      <p:sp>
        <p:nvSpPr>
          <p:cNvPr id="23" name="Shape 1530"/>
          <p:cNvSpPr/>
          <p:nvPr/>
        </p:nvSpPr>
        <p:spPr>
          <a:xfrm>
            <a:off x="5672119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94B15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</a:t>
            </a:r>
          </a:p>
        </p:txBody>
      </p:sp>
      <p:sp>
        <p:nvSpPr>
          <p:cNvPr id="24" name="Shape 1531"/>
          <p:cNvSpPr/>
          <p:nvPr/>
        </p:nvSpPr>
        <p:spPr>
          <a:xfrm>
            <a:off x="6002455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15A3A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</a:t>
            </a:r>
          </a:p>
        </p:txBody>
      </p:sp>
      <p:sp>
        <p:nvSpPr>
          <p:cNvPr id="25" name="Shape 1529"/>
          <p:cNvSpPr/>
          <p:nvPr/>
        </p:nvSpPr>
        <p:spPr>
          <a:xfrm>
            <a:off x="4360330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F39C1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</a:t>
            </a:r>
          </a:p>
        </p:txBody>
      </p:sp>
      <p:sp>
        <p:nvSpPr>
          <p:cNvPr id="26" name="Shape 1530"/>
          <p:cNvSpPr/>
          <p:nvPr/>
        </p:nvSpPr>
        <p:spPr>
          <a:xfrm>
            <a:off x="4690663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94B15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</a:t>
            </a:r>
          </a:p>
        </p:txBody>
      </p:sp>
      <p:sp>
        <p:nvSpPr>
          <p:cNvPr id="27" name="Shape 1531"/>
          <p:cNvSpPr/>
          <p:nvPr/>
        </p:nvSpPr>
        <p:spPr>
          <a:xfrm>
            <a:off x="5020999" y="3278244"/>
            <a:ext cx="253183" cy="253183"/>
          </a:xfrm>
          <a:prstGeom prst="roundRect">
            <a:avLst>
              <a:gd name="adj" fmla="val 16667"/>
            </a:avLst>
          </a:prstGeom>
          <a:solidFill>
            <a:srgbClr val="15A3A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97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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320436"/>
              </p:ext>
            </p:extLst>
          </p:nvPr>
        </p:nvGraphicFramePr>
        <p:xfrm>
          <a:off x="743153" y="3995352"/>
          <a:ext cx="5566916" cy="294618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5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74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Zar" panose="00000400000000000000" pitchFamily="2" charset="-78"/>
                        </a:rPr>
                        <a:t>نام و نام خانوادگی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cs typeface="B Zar" panose="00000400000000000000" pitchFamily="2" charset="-78"/>
                        </a:rPr>
                        <a:t>مسئولیت در نشریه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100" dirty="0">
                          <a:effectLst/>
                          <a:cs typeface="B Zar" panose="00000400000000000000" pitchFamily="2" charset="-78"/>
                        </a:rPr>
                        <a:t>مسئولیت در انجمن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9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9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1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7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95250" y="2024933"/>
            <a:ext cx="6757567" cy="390697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 smtClean="0">
                <a:solidFill>
                  <a:prstClr val="white"/>
                </a:solidFill>
                <a:cs typeface="B Titr" panose="00000700000000000000" pitchFamily="2" charset="-78"/>
              </a:rPr>
              <a:t>نشریۀ</a:t>
            </a:r>
            <a:r>
              <a:rPr lang="fa-IR" b="1" dirty="0" smtClean="0">
                <a:solidFill>
                  <a:prstClr val="white"/>
                </a:solidFill>
                <a:cs typeface="B Mitra" panose="00000400000000000000" pitchFamily="2" charset="-78"/>
              </a:rPr>
              <a:t> ..........</a:t>
            </a:r>
            <a:endParaRPr lang="en-US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2457466"/>
            <a:ext cx="6852817" cy="67014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925" y="9241986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40" name="8-Point Star 39"/>
          <p:cNvSpPr/>
          <p:nvPr/>
        </p:nvSpPr>
        <p:spPr>
          <a:xfrm>
            <a:off x="224577" y="9069354"/>
            <a:ext cx="518576" cy="404617"/>
          </a:xfrm>
          <a:prstGeom prst="star8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5</a:t>
            </a:r>
            <a:endParaRPr lang="fa-IR" b="1" dirty="0">
              <a:cs typeface="B Zar" panose="00000400000000000000" pitchFamily="2" charset="-78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181621"/>
            <a:ext cx="908774" cy="88776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73" y="181621"/>
            <a:ext cx="790757" cy="88776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79" y="279261"/>
            <a:ext cx="997254" cy="95529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43153" y="858229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حوزه 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cs typeface="B Mitra" panose="00000400000000000000" pitchFamily="2" charset="-78"/>
              </a:rPr>
              <a:t>.........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دانشگاهی حرکت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25" y="236289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1098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0" y="4638948"/>
            <a:ext cx="54681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altLang="fa-IR" b="1" dirty="0" smtClean="0">
                <a:solidFill>
                  <a:srgbClr val="C00000"/>
                </a:solidFill>
                <a:latin typeface="Calibri" panose="020F0502020204030204" pitchFamily="34" charset="0"/>
                <a:cs typeface="B Mitra" panose="00000400000000000000" pitchFamily="2" charset="-78"/>
              </a:rPr>
              <a:t>لطفا فایل نشریه به صورت پی دی اف الصاق گردد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altLang="fa-IR" b="1" dirty="0">
              <a:solidFill>
                <a:srgbClr val="C00000"/>
              </a:solidFill>
              <a:latin typeface="Calibri" panose="020F0502020204030204" pitchFamily="34" charset="0"/>
              <a:cs typeface="B Mitra" panose="00000400000000000000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altLang="fa-IR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925" y="2000279"/>
            <a:ext cx="6852817" cy="543553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ctr" rtl="1">
              <a:lnSpc>
                <a:spcPct val="150000"/>
              </a:lnSpc>
            </a:pPr>
            <a:r>
              <a:rPr lang="fa-IR" b="1" dirty="0">
                <a:solidFill>
                  <a:prstClr val="white"/>
                </a:solidFill>
                <a:cs typeface="B Titr" panose="00000700000000000000" pitchFamily="2" charset="-78"/>
              </a:rPr>
              <a:t>نشریۀ</a:t>
            </a:r>
            <a:r>
              <a:rPr lang="fa-IR" b="1" dirty="0" smtClean="0">
                <a:solidFill>
                  <a:prstClr val="white"/>
                </a:solidFill>
                <a:cs typeface="B Mitra" panose="00000400000000000000" pitchFamily="2" charset="-78"/>
              </a:rPr>
              <a:t> ..........</a:t>
            </a:r>
            <a:endParaRPr lang="en-US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2533666"/>
            <a:ext cx="6852817" cy="67014"/>
          </a:xfrm>
          <a:prstGeom prst="rect">
            <a:avLst/>
          </a:prstGeom>
          <a:solidFill>
            <a:srgbClr val="009999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1" algn="just" rtl="1">
              <a:lnSpc>
                <a:spcPct val="150000"/>
              </a:lnSpc>
            </a:pPr>
            <a:endParaRPr lang="en-US" sz="2000" dirty="0">
              <a:solidFill>
                <a:prstClr val="white"/>
              </a:solidFill>
              <a:cs typeface="B Mitra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925" y="9241986"/>
            <a:ext cx="4647055" cy="45719"/>
          </a:xfrm>
          <a:prstGeom prst="rect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algn="just" rtl="1">
              <a:lnSpc>
                <a:spcPct val="150000"/>
              </a:lnSpc>
            </a:pPr>
            <a:endParaRPr lang="en-US" sz="2000" dirty="0">
              <a:cs typeface="B Mitra" panose="00000400000000000000" pitchFamily="2" charset="-78"/>
            </a:endParaRPr>
          </a:p>
        </p:txBody>
      </p:sp>
      <p:sp>
        <p:nvSpPr>
          <p:cNvPr id="25" name="8-Point Star 24"/>
          <p:cNvSpPr/>
          <p:nvPr/>
        </p:nvSpPr>
        <p:spPr>
          <a:xfrm>
            <a:off x="224577" y="8920065"/>
            <a:ext cx="572180" cy="553907"/>
          </a:xfrm>
          <a:prstGeom prst="star8">
            <a:avLst/>
          </a:prstGeom>
          <a:solidFill>
            <a:srgbClr val="009999"/>
          </a:solidFill>
          <a:ln>
            <a:solidFill>
              <a:srgbClr val="00B5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4</a:t>
            </a:r>
            <a:endParaRPr lang="fa-IR" b="1" dirty="0">
              <a:cs typeface="B Zar" panose="00000400000000000000" pitchFamily="2" charset="-78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183" y="151141"/>
            <a:ext cx="908774" cy="88776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373" y="151141"/>
            <a:ext cx="790757" cy="88776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76" y="196861"/>
            <a:ext cx="960364" cy="94106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96757" y="965019"/>
            <a:ext cx="5259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cs typeface="B Mitra" panose="00000400000000000000" pitchFamily="2" charset="-78"/>
              </a:rPr>
              <a:t>گزارش عملکـــرد در حوزه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نشریه</a:t>
            </a:r>
          </a:p>
          <a:p>
            <a:pPr algn="ctr" rtl="1"/>
            <a:r>
              <a:rPr lang="fa-IR" b="1" dirty="0">
                <a:cs typeface="B Mitra" panose="00000400000000000000" pitchFamily="2" charset="-78"/>
              </a:rPr>
              <a:t>انجمن علمی- دانشجویی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.........</a:t>
            </a:r>
            <a:endParaRPr lang="fa-IR" b="1" dirty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سیزدهمین</a:t>
            </a:r>
            <a:r>
              <a:rPr lang="fa-IR" b="1" dirty="0" smtClean="0">
                <a:solidFill>
                  <a:srgbClr val="FFFF00"/>
                </a:solidFill>
                <a:cs typeface="B Mitra" panose="00000400000000000000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جشنواره دانشگاهی </a:t>
            </a:r>
            <a:r>
              <a:rPr lang="fa-IR" b="1" dirty="0">
                <a:solidFill>
                  <a:srgbClr val="FF0000"/>
                </a:solidFill>
                <a:cs typeface="B Mitra" panose="00000400000000000000" pitchFamily="2" charset="-78"/>
              </a:rPr>
              <a:t>حرکت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18" y="8721970"/>
            <a:ext cx="1659901" cy="950553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8925" y="236289"/>
            <a:ext cx="1007390" cy="77491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0800" tIns="50800" rIns="50800" bIns="50800" numCol="1" rtlCol="0" anchor="ctr">
            <a:noAutofit/>
          </a:bodyPr>
          <a:lstStyle/>
          <a:p>
            <a:pPr algn="ctr"/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لوگو</a:t>
            </a:r>
            <a:r>
              <a:rPr lang="fa-IR" sz="14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 </a:t>
            </a:r>
            <a:r>
              <a:rPr lang="fa-IR" sz="14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  <a:sym typeface="Helvetica Light"/>
              </a:rPr>
              <a:t>انجمن</a:t>
            </a:r>
            <a:endParaRPr lang="en-US" sz="14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51292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2700" cap="flat">
          <a:solidFill>
            <a:schemeClr val="accent5"/>
          </a:solidFill>
          <a:miter lim="400000"/>
        </a:ln>
        <a:effectLst/>
      </a:spPr>
      <a:bodyPr wrap="square" lIns="50800" tIns="50800" rIns="50800" bIns="50800" numCol="1" anchor="ctr">
        <a:noAutofit/>
      </a:bodyPr>
      <a:lstStyle>
        <a:defPPr>
          <a:defRPr sz="3200">
            <a:solidFill>
              <a:srgbClr val="FFFFFF"/>
            </a:solidFill>
            <a:latin typeface="+mn-lt"/>
            <a:ea typeface="+mn-ea"/>
            <a:cs typeface="+mn-cs"/>
            <a:sym typeface="Helvetica Ligh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3543</TotalTime>
  <Words>274</Words>
  <Application>Microsoft Office PowerPoint</Application>
  <PresentationFormat>A4 Paper (210x297 mm)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MS Mincho</vt:lpstr>
      <vt:lpstr>Arial</vt:lpstr>
      <vt:lpstr>B Mitra</vt:lpstr>
      <vt:lpstr>B Nazanin</vt:lpstr>
      <vt:lpstr>B Titr</vt:lpstr>
      <vt:lpstr>B Zar</vt:lpstr>
      <vt:lpstr>Calibri</vt:lpstr>
      <vt:lpstr>Calibri Light</vt:lpstr>
      <vt:lpstr>Helvetica Light</vt:lpstr>
      <vt:lpstr>Times New Roman</vt:lpstr>
      <vt:lpstr>wm_Shekasteh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</cp:lastModifiedBy>
  <cp:revision>488</cp:revision>
  <cp:lastPrinted>2016-06-18T07:11:26Z</cp:lastPrinted>
  <dcterms:created xsi:type="dcterms:W3CDTF">2016-06-14T09:18:07Z</dcterms:created>
  <dcterms:modified xsi:type="dcterms:W3CDTF">2023-07-24T09:29:31Z</dcterms:modified>
</cp:coreProperties>
</file>